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8.jpg" ContentType="image/jpeg"/>
  <Override PartName="/ppt/media/image13.jpg" ContentType="image/jpeg"/>
  <Override PartName="/ppt/media/image15.jpg" ContentType="image/jpeg"/>
  <Override PartName="/ppt/notesSlides/notesSlide1.xml" ContentType="application/vnd.openxmlformats-officedocument.presentationml.notesSlide+xml"/>
  <Override PartName="/ppt/media/image17.jpg" ContentType="image/jpeg"/>
  <Override PartName="/ppt/notesSlides/notesSlide2.xml" ContentType="application/vnd.openxmlformats-officedocument.presentationml.notesSlide+xml"/>
  <Override PartName="/ppt/media/image18.jpg" ContentType="image/jpeg"/>
  <Override PartName="/ppt/media/image19.jpg" ContentType="image/jpeg"/>
  <Override PartName="/ppt/media/image20.jpg" ContentType="image/jpeg"/>
  <Override PartName="/ppt/media/image22.jpg" ContentType="image/jpeg"/>
  <Override PartName="/ppt/notesSlides/notesSlide3.xml" ContentType="application/vnd.openxmlformats-officedocument.presentationml.notesSlide+xml"/>
  <Override PartName="/ppt/media/image23.jpg" ContentType="image/jpeg"/>
  <Override PartName="/ppt/media/image25.jpg" ContentType="image/jpeg"/>
  <Override PartName="/ppt/media/image26.jpg" ContentType="image/jpeg"/>
  <Override PartName="/ppt/media/image28.jpg" ContentType="image/jpeg"/>
  <Override PartName="/ppt/notesSlides/notesSlide4.xml" ContentType="application/vnd.openxmlformats-officedocument.presentationml.notesSlide+xml"/>
  <Override PartName="/ppt/media/image30.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3.jpg" ContentType="image/jpeg"/>
  <Override PartName="/ppt/media/image34.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6.jpg" ContentType="image/jpeg"/>
  <Override PartName="/ppt/media/image38.jpg" ContentType="image/jpeg"/>
  <Override PartName="/ppt/media/image40.jpg" ContentType="image/jpeg"/>
  <Override PartName="/ppt/notesSlides/notesSlide9.xml" ContentType="application/vnd.openxmlformats-officedocument.presentationml.notesSlide+xml"/>
  <Override PartName="/ppt/media/image41.jpg" ContentType="image/jpeg"/>
  <Override PartName="/ppt/media/image43.jpg" ContentType="image/jpeg"/>
  <Override PartName="/ppt/media/image44.jpg" ContentType="image/jpeg"/>
  <Override PartName="/ppt/notesSlides/notesSlide10.xml" ContentType="application/vnd.openxmlformats-officedocument.presentationml.notesSlide+xml"/>
  <Override PartName="/ppt/media/image4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64" r:id="rId4"/>
    <p:sldId id="260" r:id="rId5"/>
    <p:sldId id="261" r:id="rId6"/>
    <p:sldId id="265" r:id="rId7"/>
    <p:sldId id="266" r:id="rId8"/>
    <p:sldId id="267" r:id="rId9"/>
    <p:sldId id="268" r:id="rId10"/>
    <p:sldId id="269" r:id="rId11"/>
    <p:sldId id="262" r:id="rId12"/>
    <p:sldId id="270" r:id="rId13"/>
    <p:sldId id="271" r:id="rId14"/>
    <p:sldId id="272" r:id="rId15"/>
    <p:sldId id="273" r:id="rId16"/>
    <p:sldId id="274" r:id="rId17"/>
    <p:sldId id="275" r:id="rId18"/>
    <p:sldId id="281" r:id="rId19"/>
    <p:sldId id="278" r:id="rId20"/>
    <p:sldId id="279" r:id="rId21"/>
    <p:sldId id="280" r:id="rId22"/>
    <p:sldId id="283" r:id="rId23"/>
    <p:sldId id="284" r:id="rId24"/>
    <p:sldId id="285" r:id="rId25"/>
    <p:sldId id="286" r:id="rId26"/>
    <p:sldId id="287" r:id="rId27"/>
    <p:sldId id="288" r:id="rId28"/>
    <p:sldId id="289" r:id="rId29"/>
    <p:sldId id="263" r:id="rId30"/>
    <p:sldId id="301" r:id="rId31"/>
    <p:sldId id="300" r:id="rId32"/>
  </p:sldIdLst>
  <p:sldSz cx="12192000" cy="6858000"/>
  <p:notesSz cx="6858000" cy="9144000"/>
  <p:defaultTextStyle>
    <a:defPPr>
      <a:defRPr lang="en-G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EA"/>
    <a:srgbClr val="CFE5FD"/>
    <a:srgbClr val="2F2A26"/>
    <a:srgbClr val="C4C6D5"/>
    <a:srgbClr val="D2D5E4"/>
    <a:srgbClr val="312D2A"/>
    <a:srgbClr val="593F3C"/>
    <a:srgbClr val="E9DBC9"/>
    <a:srgbClr val="695755"/>
    <a:srgbClr val="E8E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7" d="100"/>
          <a:sy n="77" d="100"/>
        </p:scale>
        <p:origin x="7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DBB21-DEB9-41CC-A23B-AEAD8BB69C6F}" type="datetimeFigureOut">
              <a:rPr lang="en-GH" smtClean="0"/>
              <a:t>02/09/2025</a:t>
            </a:fld>
            <a:endParaRPr lang="en-G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CF1F8-B4CA-44A3-8376-1B353688923D}" type="slidenum">
              <a:rPr lang="en-GH" smtClean="0"/>
              <a:t>‹#›</a:t>
            </a:fld>
            <a:endParaRPr lang="en-GH"/>
          </a:p>
        </p:txBody>
      </p:sp>
    </p:spTree>
    <p:extLst>
      <p:ext uri="{BB962C8B-B14F-4D97-AF65-F5344CB8AC3E}">
        <p14:creationId xmlns:p14="http://schemas.microsoft.com/office/powerpoint/2010/main" val="23123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When the prophet Samuel went to Jesse’s house to anoint the new king, everyone assumed it would be one of David’s older brothers. But God said:</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8</a:t>
            </a:fld>
            <a:endParaRPr lang="en-GH"/>
          </a:p>
        </p:txBody>
      </p:sp>
    </p:spTree>
    <p:extLst>
      <p:ext uri="{BB962C8B-B14F-4D97-AF65-F5344CB8AC3E}">
        <p14:creationId xmlns:p14="http://schemas.microsoft.com/office/powerpoint/2010/main" val="1145641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Before we pray, let’s repeat the key verse for this Pathfinder Day:</a:t>
            </a:r>
            <a:endParaRPr lang="en-GH"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“The Lord will fulfill his purpose for me; your love, Lord, endures forever—do not abandon the works of your hands.” — Psalm 138:8, NIV</a:t>
            </a:r>
            <a:endParaRPr lang="en-GH"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Closing Prayer</a:t>
            </a:r>
            <a:endParaRPr lang="en-GH"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Lord,</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Today I come before You as a Pathfinder. I am not perfect, but I want to live with purpose. I want everything You’ve planned for me to come true.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I ask that, just as You did with David, You guide my life according to Your purpose. Let only Your perfect plans be fulfilled in me.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Help me so that through my testimony, as a strong and faithful Pathfinder, I can lead others to the feet of Jesus.</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And when You appear in the clouds of heaven, may I live with You forever.</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We ask this in the name of Jesus, our Savior.</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Amen.</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29</a:t>
            </a:fld>
            <a:endParaRPr lang="en-GH"/>
          </a:p>
        </p:txBody>
      </p:sp>
    </p:spTree>
    <p:extLst>
      <p:ext uri="{BB962C8B-B14F-4D97-AF65-F5344CB8AC3E}">
        <p14:creationId xmlns:p14="http://schemas.microsoft.com/office/powerpoint/2010/main" val="19545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God doesn’t seek appearance—He seeks willingness.</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David was tending sheep—a humble job—but while others overlooked him, God was preparing him.</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9</a:t>
            </a:fld>
            <a:endParaRPr lang="en-GH"/>
          </a:p>
        </p:txBody>
      </p:sp>
    </p:spTree>
    <p:extLst>
      <p:ext uri="{BB962C8B-B14F-4D97-AF65-F5344CB8AC3E}">
        <p14:creationId xmlns:p14="http://schemas.microsoft.com/office/powerpoint/2010/main" val="297948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You may not hold an important position today—but God sees you. Your faithfulness in the little things is shaping your character for greater responsibilities.</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12</a:t>
            </a:fld>
            <a:endParaRPr lang="en-GH"/>
          </a:p>
        </p:txBody>
      </p:sp>
    </p:spTree>
    <p:extLst>
      <p:ext uri="{BB962C8B-B14F-4D97-AF65-F5344CB8AC3E}">
        <p14:creationId xmlns:p14="http://schemas.microsoft.com/office/powerpoint/2010/main" val="216031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If we don’t carry the values of Jesus in our hearts—if we don’t read the Bible, memorize His counsel, or build a personal relationship with our Savior—we won’t be able to stand.</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Small, daily decisions—being honest, praying, obeying our parents, resisting temptation—prepare us for bigger challenges.</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16</a:t>
            </a:fld>
            <a:endParaRPr lang="en-GH"/>
          </a:p>
        </p:txBody>
      </p:sp>
    </p:spTree>
    <p:extLst>
      <p:ext uri="{BB962C8B-B14F-4D97-AF65-F5344CB8AC3E}">
        <p14:creationId xmlns:p14="http://schemas.microsoft.com/office/powerpoint/2010/main" val="401928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In difficult times, remember the Pathfinder Pledge and Law—they will keep you grounded on the right path.</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17</a:t>
            </a:fld>
            <a:endParaRPr lang="en-GH"/>
          </a:p>
        </p:txBody>
      </p:sp>
    </p:spTree>
    <p:extLst>
      <p:ext uri="{BB962C8B-B14F-4D97-AF65-F5344CB8AC3E}">
        <p14:creationId xmlns:p14="http://schemas.microsoft.com/office/powerpoint/2010/main" val="124539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Back to David—the Bible says that giant terrified all of Israel. But a young man, loyal to his pledge and law, rose with purpose.</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18</a:t>
            </a:fld>
            <a:endParaRPr lang="en-GH"/>
          </a:p>
        </p:txBody>
      </p:sp>
    </p:spTree>
    <p:extLst>
      <p:ext uri="{BB962C8B-B14F-4D97-AF65-F5344CB8AC3E}">
        <p14:creationId xmlns:p14="http://schemas.microsoft.com/office/powerpoint/2010/main" val="3444869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Praise God for the confidence this Pathfinder had in his Creator!</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You too can face any challenge in the name of the Lord. A Pathfinder with purpose doesn’t run from giants—they face them with full trust in their God.</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20</a:t>
            </a:fld>
            <a:endParaRPr lang="en-GH"/>
          </a:p>
        </p:txBody>
      </p:sp>
    </p:spTree>
    <p:extLst>
      <p:ext uri="{BB962C8B-B14F-4D97-AF65-F5344CB8AC3E}">
        <p14:creationId xmlns:p14="http://schemas.microsoft.com/office/powerpoint/2010/main" val="2462330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If you are going through a difficult season, don’t be discouraged. God is still working in you. The wilderness is not the end—it's part of your preparation as a Pathfinder.</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21</a:t>
            </a:fld>
            <a:endParaRPr lang="en-GH"/>
          </a:p>
        </p:txBody>
      </p:sp>
    </p:spTree>
    <p:extLst>
      <p:ext uri="{BB962C8B-B14F-4D97-AF65-F5344CB8AC3E}">
        <p14:creationId xmlns:p14="http://schemas.microsoft.com/office/powerpoint/2010/main" val="1616380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Because of David’s faithfulness, his life was woven into the plan of redemption.</a:t>
            </a:r>
            <a:endParaRPr lang="en-GH"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What a beautiful reality: from the life of this strong and faithful Pathfinder, our Savior Jesus was born. He is our only example of how to be youth of great victories, faithful as the compass to the pole.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You and I are part of the final generation of Pathfinders on this earth. Jesus, our Great Master Guide, is coming soon for us.</a:t>
            </a:r>
            <a:endParaRPr lang="en-GH" sz="1800" dirty="0">
              <a:effectLst/>
              <a:latin typeface="Times New Roman" panose="02020603050405020304" pitchFamily="18" charset="0"/>
              <a:ea typeface="Times New Roman" panose="02020603050405020304" pitchFamily="18" charset="0"/>
            </a:endParaRPr>
          </a:p>
          <a:p>
            <a:endParaRPr lang="en-GH" dirty="0"/>
          </a:p>
        </p:txBody>
      </p:sp>
      <p:sp>
        <p:nvSpPr>
          <p:cNvPr id="4" name="Slide Number Placeholder 3"/>
          <p:cNvSpPr>
            <a:spLocks noGrp="1"/>
          </p:cNvSpPr>
          <p:nvPr>
            <p:ph type="sldNum" sz="quarter" idx="5"/>
          </p:nvPr>
        </p:nvSpPr>
        <p:spPr/>
        <p:txBody>
          <a:bodyPr/>
          <a:lstStyle/>
          <a:p>
            <a:fld id="{071CF1F8-B4CA-44A3-8376-1B353688923D}" type="slidenum">
              <a:rPr lang="en-GH" smtClean="0"/>
              <a:t>26</a:t>
            </a:fld>
            <a:endParaRPr lang="en-GH"/>
          </a:p>
        </p:txBody>
      </p:sp>
    </p:spTree>
    <p:extLst>
      <p:ext uri="{BB962C8B-B14F-4D97-AF65-F5344CB8AC3E}">
        <p14:creationId xmlns:p14="http://schemas.microsoft.com/office/powerpoint/2010/main" val="64681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C474C-3FF7-FA46-5E25-5E6978D1C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H"/>
          </a:p>
        </p:txBody>
      </p:sp>
      <p:sp>
        <p:nvSpPr>
          <p:cNvPr id="3" name="Subtitle 2">
            <a:extLst>
              <a:ext uri="{FF2B5EF4-FFF2-40B4-BE49-F238E27FC236}">
                <a16:creationId xmlns:a16="http://schemas.microsoft.com/office/drawing/2014/main" id="{73BB7889-4B12-FE58-29EF-5C560E1A35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H"/>
          </a:p>
        </p:txBody>
      </p:sp>
      <p:sp>
        <p:nvSpPr>
          <p:cNvPr id="4" name="Date Placeholder 3">
            <a:extLst>
              <a:ext uri="{FF2B5EF4-FFF2-40B4-BE49-F238E27FC236}">
                <a16:creationId xmlns:a16="http://schemas.microsoft.com/office/drawing/2014/main" id="{772F5B6E-C724-CECB-2212-0297768147EC}"/>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5" name="Footer Placeholder 4">
            <a:extLst>
              <a:ext uri="{FF2B5EF4-FFF2-40B4-BE49-F238E27FC236}">
                <a16:creationId xmlns:a16="http://schemas.microsoft.com/office/drawing/2014/main" id="{B85A23F2-EB26-3F40-6956-A794A5F93592}"/>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D04B883E-DD9F-5E0F-3406-06C9F9094A8D}"/>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291698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DA87-C717-B786-6994-FAF7541FF7F8}"/>
              </a:ext>
            </a:extLst>
          </p:cNvPr>
          <p:cNvSpPr>
            <a:spLocks noGrp="1"/>
          </p:cNvSpPr>
          <p:nvPr>
            <p:ph type="title"/>
          </p:nvPr>
        </p:nvSpPr>
        <p:spPr/>
        <p:txBody>
          <a:bodyPr/>
          <a:lstStyle/>
          <a:p>
            <a:r>
              <a:rPr lang="en-US"/>
              <a:t>Click to edit Master title style</a:t>
            </a:r>
            <a:endParaRPr lang="en-GH"/>
          </a:p>
        </p:txBody>
      </p:sp>
      <p:sp>
        <p:nvSpPr>
          <p:cNvPr id="3" name="Vertical Text Placeholder 2">
            <a:extLst>
              <a:ext uri="{FF2B5EF4-FFF2-40B4-BE49-F238E27FC236}">
                <a16:creationId xmlns:a16="http://schemas.microsoft.com/office/drawing/2014/main" id="{05EC8E45-9923-1AF0-12D8-252FFBBEE0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4" name="Date Placeholder 3">
            <a:extLst>
              <a:ext uri="{FF2B5EF4-FFF2-40B4-BE49-F238E27FC236}">
                <a16:creationId xmlns:a16="http://schemas.microsoft.com/office/drawing/2014/main" id="{C2189CFC-B3DF-E6EE-DF08-E8C023B906A3}"/>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5" name="Footer Placeholder 4">
            <a:extLst>
              <a:ext uri="{FF2B5EF4-FFF2-40B4-BE49-F238E27FC236}">
                <a16:creationId xmlns:a16="http://schemas.microsoft.com/office/drawing/2014/main" id="{B1B69465-37F2-1B14-55CD-435CFA39413F}"/>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CAFB1CB0-1406-5DCD-7CD9-C02C12B76D6A}"/>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347542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81EE3-6D0D-B8EF-F6EC-EA81D3DD94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H"/>
          </a:p>
        </p:txBody>
      </p:sp>
      <p:sp>
        <p:nvSpPr>
          <p:cNvPr id="3" name="Vertical Text Placeholder 2">
            <a:extLst>
              <a:ext uri="{FF2B5EF4-FFF2-40B4-BE49-F238E27FC236}">
                <a16:creationId xmlns:a16="http://schemas.microsoft.com/office/drawing/2014/main" id="{34CB3770-2E04-2A82-DD1E-0F67303EF8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4" name="Date Placeholder 3">
            <a:extLst>
              <a:ext uri="{FF2B5EF4-FFF2-40B4-BE49-F238E27FC236}">
                <a16:creationId xmlns:a16="http://schemas.microsoft.com/office/drawing/2014/main" id="{D88210B1-1A21-E271-DEE0-8D002D537667}"/>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5" name="Footer Placeholder 4">
            <a:extLst>
              <a:ext uri="{FF2B5EF4-FFF2-40B4-BE49-F238E27FC236}">
                <a16:creationId xmlns:a16="http://schemas.microsoft.com/office/drawing/2014/main" id="{539ED8F8-7B3C-AE02-6991-CEA3AE7AAD3B}"/>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53A5E4A9-19A5-AB9C-6389-F76F11E052CE}"/>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1229018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289F-62FF-B4DB-C4BC-CE4FE616FCC2}"/>
              </a:ext>
            </a:extLst>
          </p:cNvPr>
          <p:cNvSpPr>
            <a:spLocks noGrp="1"/>
          </p:cNvSpPr>
          <p:nvPr>
            <p:ph type="title"/>
          </p:nvPr>
        </p:nvSpPr>
        <p:spPr/>
        <p:txBody>
          <a:bodyPr/>
          <a:lstStyle/>
          <a:p>
            <a:r>
              <a:rPr lang="en-US"/>
              <a:t>Click to edit Master title style</a:t>
            </a:r>
            <a:endParaRPr lang="en-GH"/>
          </a:p>
        </p:txBody>
      </p:sp>
      <p:sp>
        <p:nvSpPr>
          <p:cNvPr id="3" name="Content Placeholder 2">
            <a:extLst>
              <a:ext uri="{FF2B5EF4-FFF2-40B4-BE49-F238E27FC236}">
                <a16:creationId xmlns:a16="http://schemas.microsoft.com/office/drawing/2014/main" id="{06A5AD0B-1FA1-91A4-DF8C-38EF587E9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4" name="Date Placeholder 3">
            <a:extLst>
              <a:ext uri="{FF2B5EF4-FFF2-40B4-BE49-F238E27FC236}">
                <a16:creationId xmlns:a16="http://schemas.microsoft.com/office/drawing/2014/main" id="{8F204928-8672-A382-9B7D-D14592254E98}"/>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5" name="Footer Placeholder 4">
            <a:extLst>
              <a:ext uri="{FF2B5EF4-FFF2-40B4-BE49-F238E27FC236}">
                <a16:creationId xmlns:a16="http://schemas.microsoft.com/office/drawing/2014/main" id="{08EF9768-A5F3-C751-E1AF-F8D56078FF0E}"/>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31FD196C-B0AC-5B02-9B91-F256D6B2E209}"/>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264149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F95D-630F-3524-2C9F-7620D92AA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H"/>
          </a:p>
        </p:txBody>
      </p:sp>
      <p:sp>
        <p:nvSpPr>
          <p:cNvPr id="3" name="Text Placeholder 2">
            <a:extLst>
              <a:ext uri="{FF2B5EF4-FFF2-40B4-BE49-F238E27FC236}">
                <a16:creationId xmlns:a16="http://schemas.microsoft.com/office/drawing/2014/main" id="{7E810DA4-19CD-780C-62B5-97AFCBC9F8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DACCCD-7397-B4E2-8457-0636572E5BF0}"/>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5" name="Footer Placeholder 4">
            <a:extLst>
              <a:ext uri="{FF2B5EF4-FFF2-40B4-BE49-F238E27FC236}">
                <a16:creationId xmlns:a16="http://schemas.microsoft.com/office/drawing/2014/main" id="{E20693A3-B848-593E-ACDB-CF6730EBA907}"/>
              </a:ext>
            </a:extLst>
          </p:cNvPr>
          <p:cNvSpPr>
            <a:spLocks noGrp="1"/>
          </p:cNvSpPr>
          <p:nvPr>
            <p:ph type="ftr" sz="quarter" idx="11"/>
          </p:nvPr>
        </p:nvSpPr>
        <p:spPr/>
        <p:txBody>
          <a:bodyPr/>
          <a:lstStyle/>
          <a:p>
            <a:endParaRPr lang="en-GH"/>
          </a:p>
        </p:txBody>
      </p:sp>
      <p:sp>
        <p:nvSpPr>
          <p:cNvPr id="6" name="Slide Number Placeholder 5">
            <a:extLst>
              <a:ext uri="{FF2B5EF4-FFF2-40B4-BE49-F238E27FC236}">
                <a16:creationId xmlns:a16="http://schemas.microsoft.com/office/drawing/2014/main" id="{3B4A6568-140D-5B45-1EC6-3041489AE914}"/>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2343336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E03D-8AA3-D639-763F-9E64BA92AFBB}"/>
              </a:ext>
            </a:extLst>
          </p:cNvPr>
          <p:cNvSpPr>
            <a:spLocks noGrp="1"/>
          </p:cNvSpPr>
          <p:nvPr>
            <p:ph type="title"/>
          </p:nvPr>
        </p:nvSpPr>
        <p:spPr/>
        <p:txBody>
          <a:bodyPr/>
          <a:lstStyle/>
          <a:p>
            <a:r>
              <a:rPr lang="en-US"/>
              <a:t>Click to edit Master title style</a:t>
            </a:r>
            <a:endParaRPr lang="en-GH"/>
          </a:p>
        </p:txBody>
      </p:sp>
      <p:sp>
        <p:nvSpPr>
          <p:cNvPr id="3" name="Content Placeholder 2">
            <a:extLst>
              <a:ext uri="{FF2B5EF4-FFF2-40B4-BE49-F238E27FC236}">
                <a16:creationId xmlns:a16="http://schemas.microsoft.com/office/drawing/2014/main" id="{993C8756-6D5E-AF40-68C3-2CCD8D6CCB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4" name="Content Placeholder 3">
            <a:extLst>
              <a:ext uri="{FF2B5EF4-FFF2-40B4-BE49-F238E27FC236}">
                <a16:creationId xmlns:a16="http://schemas.microsoft.com/office/drawing/2014/main" id="{6EEC829D-D567-A707-0824-8BFCB1882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5" name="Date Placeholder 4">
            <a:extLst>
              <a:ext uri="{FF2B5EF4-FFF2-40B4-BE49-F238E27FC236}">
                <a16:creationId xmlns:a16="http://schemas.microsoft.com/office/drawing/2014/main" id="{B8813859-C757-E1EB-2A22-8D7CE9B43F98}"/>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6" name="Footer Placeholder 5">
            <a:extLst>
              <a:ext uri="{FF2B5EF4-FFF2-40B4-BE49-F238E27FC236}">
                <a16:creationId xmlns:a16="http://schemas.microsoft.com/office/drawing/2014/main" id="{AC4F208C-3B85-9042-DA83-1EAD06C517D5}"/>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7F3E60E2-2F9F-98A5-5420-F7CC757F6945}"/>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31304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EF9A-1D47-2A27-75B5-1272FEEB3AE2}"/>
              </a:ext>
            </a:extLst>
          </p:cNvPr>
          <p:cNvSpPr>
            <a:spLocks noGrp="1"/>
          </p:cNvSpPr>
          <p:nvPr>
            <p:ph type="title"/>
          </p:nvPr>
        </p:nvSpPr>
        <p:spPr>
          <a:xfrm>
            <a:off x="839788" y="365125"/>
            <a:ext cx="10515600" cy="1325563"/>
          </a:xfrm>
        </p:spPr>
        <p:txBody>
          <a:bodyPr/>
          <a:lstStyle/>
          <a:p>
            <a:r>
              <a:rPr lang="en-US"/>
              <a:t>Click to edit Master title style</a:t>
            </a:r>
            <a:endParaRPr lang="en-GH"/>
          </a:p>
        </p:txBody>
      </p:sp>
      <p:sp>
        <p:nvSpPr>
          <p:cNvPr id="3" name="Text Placeholder 2">
            <a:extLst>
              <a:ext uri="{FF2B5EF4-FFF2-40B4-BE49-F238E27FC236}">
                <a16:creationId xmlns:a16="http://schemas.microsoft.com/office/drawing/2014/main" id="{B2A205AF-9216-0258-523A-8CAB7834C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AA0257-E499-74F5-9685-6330391F9E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5" name="Text Placeholder 4">
            <a:extLst>
              <a:ext uri="{FF2B5EF4-FFF2-40B4-BE49-F238E27FC236}">
                <a16:creationId xmlns:a16="http://schemas.microsoft.com/office/drawing/2014/main" id="{B5AEB177-F6F1-59F0-A27F-B78070ECA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5D83-E765-F5D4-C92D-3C39398E0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7" name="Date Placeholder 6">
            <a:extLst>
              <a:ext uri="{FF2B5EF4-FFF2-40B4-BE49-F238E27FC236}">
                <a16:creationId xmlns:a16="http://schemas.microsoft.com/office/drawing/2014/main" id="{55B6D7A4-67BB-0875-8B63-2FA0B658560C}"/>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8" name="Footer Placeholder 7">
            <a:extLst>
              <a:ext uri="{FF2B5EF4-FFF2-40B4-BE49-F238E27FC236}">
                <a16:creationId xmlns:a16="http://schemas.microsoft.com/office/drawing/2014/main" id="{1E797418-3951-767C-2F0A-02DE16C7E0DE}"/>
              </a:ext>
            </a:extLst>
          </p:cNvPr>
          <p:cNvSpPr>
            <a:spLocks noGrp="1"/>
          </p:cNvSpPr>
          <p:nvPr>
            <p:ph type="ftr" sz="quarter" idx="11"/>
          </p:nvPr>
        </p:nvSpPr>
        <p:spPr/>
        <p:txBody>
          <a:bodyPr/>
          <a:lstStyle/>
          <a:p>
            <a:endParaRPr lang="en-GH"/>
          </a:p>
        </p:txBody>
      </p:sp>
      <p:sp>
        <p:nvSpPr>
          <p:cNvPr id="9" name="Slide Number Placeholder 8">
            <a:extLst>
              <a:ext uri="{FF2B5EF4-FFF2-40B4-BE49-F238E27FC236}">
                <a16:creationId xmlns:a16="http://schemas.microsoft.com/office/drawing/2014/main" id="{40FBC656-4197-333A-FE57-DC9157262692}"/>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268275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4267-417E-79DC-DBF0-93D063668C5E}"/>
              </a:ext>
            </a:extLst>
          </p:cNvPr>
          <p:cNvSpPr>
            <a:spLocks noGrp="1"/>
          </p:cNvSpPr>
          <p:nvPr>
            <p:ph type="title"/>
          </p:nvPr>
        </p:nvSpPr>
        <p:spPr/>
        <p:txBody>
          <a:bodyPr/>
          <a:lstStyle/>
          <a:p>
            <a:r>
              <a:rPr lang="en-US"/>
              <a:t>Click to edit Master title style</a:t>
            </a:r>
            <a:endParaRPr lang="en-GH"/>
          </a:p>
        </p:txBody>
      </p:sp>
      <p:sp>
        <p:nvSpPr>
          <p:cNvPr id="3" name="Date Placeholder 2">
            <a:extLst>
              <a:ext uri="{FF2B5EF4-FFF2-40B4-BE49-F238E27FC236}">
                <a16:creationId xmlns:a16="http://schemas.microsoft.com/office/drawing/2014/main" id="{F1E31EB7-533D-4913-39D1-19323DE37AD3}"/>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4" name="Footer Placeholder 3">
            <a:extLst>
              <a:ext uri="{FF2B5EF4-FFF2-40B4-BE49-F238E27FC236}">
                <a16:creationId xmlns:a16="http://schemas.microsoft.com/office/drawing/2014/main" id="{4F788498-991F-DFD0-4832-FF5B76A5974F}"/>
              </a:ext>
            </a:extLst>
          </p:cNvPr>
          <p:cNvSpPr>
            <a:spLocks noGrp="1"/>
          </p:cNvSpPr>
          <p:nvPr>
            <p:ph type="ftr" sz="quarter" idx="11"/>
          </p:nvPr>
        </p:nvSpPr>
        <p:spPr/>
        <p:txBody>
          <a:bodyPr/>
          <a:lstStyle/>
          <a:p>
            <a:endParaRPr lang="en-GH"/>
          </a:p>
        </p:txBody>
      </p:sp>
      <p:sp>
        <p:nvSpPr>
          <p:cNvPr id="5" name="Slide Number Placeholder 4">
            <a:extLst>
              <a:ext uri="{FF2B5EF4-FFF2-40B4-BE49-F238E27FC236}">
                <a16:creationId xmlns:a16="http://schemas.microsoft.com/office/drawing/2014/main" id="{D1072CC1-1B62-86DA-6195-3FAA861483FC}"/>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3851766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D8CDB1-1273-C59D-4563-EB8E26A4ACC2}"/>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3" name="Footer Placeholder 2">
            <a:extLst>
              <a:ext uri="{FF2B5EF4-FFF2-40B4-BE49-F238E27FC236}">
                <a16:creationId xmlns:a16="http://schemas.microsoft.com/office/drawing/2014/main" id="{90B86A18-118D-2691-75D7-1DBB69DBFF78}"/>
              </a:ext>
            </a:extLst>
          </p:cNvPr>
          <p:cNvSpPr>
            <a:spLocks noGrp="1"/>
          </p:cNvSpPr>
          <p:nvPr>
            <p:ph type="ftr" sz="quarter" idx="11"/>
          </p:nvPr>
        </p:nvSpPr>
        <p:spPr/>
        <p:txBody>
          <a:bodyPr/>
          <a:lstStyle/>
          <a:p>
            <a:endParaRPr lang="en-GH"/>
          </a:p>
        </p:txBody>
      </p:sp>
      <p:sp>
        <p:nvSpPr>
          <p:cNvPr id="4" name="Slide Number Placeholder 3">
            <a:extLst>
              <a:ext uri="{FF2B5EF4-FFF2-40B4-BE49-F238E27FC236}">
                <a16:creationId xmlns:a16="http://schemas.microsoft.com/office/drawing/2014/main" id="{62D95A9F-B3C0-0C2D-B23C-AD9429282D8A}"/>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27839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EEA9-36BB-372E-23B1-CE96739E4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H"/>
          </a:p>
        </p:txBody>
      </p:sp>
      <p:sp>
        <p:nvSpPr>
          <p:cNvPr id="3" name="Content Placeholder 2">
            <a:extLst>
              <a:ext uri="{FF2B5EF4-FFF2-40B4-BE49-F238E27FC236}">
                <a16:creationId xmlns:a16="http://schemas.microsoft.com/office/drawing/2014/main" id="{54ED78FA-EFF1-1701-A22C-5528112253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4" name="Text Placeholder 3">
            <a:extLst>
              <a:ext uri="{FF2B5EF4-FFF2-40B4-BE49-F238E27FC236}">
                <a16:creationId xmlns:a16="http://schemas.microsoft.com/office/drawing/2014/main" id="{D6840CBB-ED15-C053-A211-20A754E6C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45BCBA-3D55-6835-92E0-D69C8F4616B6}"/>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6" name="Footer Placeholder 5">
            <a:extLst>
              <a:ext uri="{FF2B5EF4-FFF2-40B4-BE49-F238E27FC236}">
                <a16:creationId xmlns:a16="http://schemas.microsoft.com/office/drawing/2014/main" id="{9A79E2B2-8541-298D-7E0B-6667FBF79C52}"/>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9D0300B2-082E-7B74-EE1C-C42624AC36FA}"/>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264821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E8680-25F9-2DD1-7212-84B81650A0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H"/>
          </a:p>
        </p:txBody>
      </p:sp>
      <p:sp>
        <p:nvSpPr>
          <p:cNvPr id="3" name="Picture Placeholder 2">
            <a:extLst>
              <a:ext uri="{FF2B5EF4-FFF2-40B4-BE49-F238E27FC236}">
                <a16:creationId xmlns:a16="http://schemas.microsoft.com/office/drawing/2014/main" id="{27ACDB0B-C061-544A-7A73-59858B89B6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H"/>
          </a:p>
        </p:txBody>
      </p:sp>
      <p:sp>
        <p:nvSpPr>
          <p:cNvPr id="4" name="Text Placeholder 3">
            <a:extLst>
              <a:ext uri="{FF2B5EF4-FFF2-40B4-BE49-F238E27FC236}">
                <a16:creationId xmlns:a16="http://schemas.microsoft.com/office/drawing/2014/main" id="{A906D24E-24EF-66F8-BAF4-23984073A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AF95B-3230-F41C-38ED-E08EE76D4B78}"/>
              </a:ext>
            </a:extLst>
          </p:cNvPr>
          <p:cNvSpPr>
            <a:spLocks noGrp="1"/>
          </p:cNvSpPr>
          <p:nvPr>
            <p:ph type="dt" sz="half" idx="10"/>
          </p:nvPr>
        </p:nvSpPr>
        <p:spPr/>
        <p:txBody>
          <a:bodyPr/>
          <a:lstStyle/>
          <a:p>
            <a:fld id="{F9B74AC6-FCE9-42DC-87CA-980E17FD323E}" type="datetimeFigureOut">
              <a:rPr lang="en-GH" smtClean="0"/>
              <a:t>02/09/2025</a:t>
            </a:fld>
            <a:endParaRPr lang="en-GH"/>
          </a:p>
        </p:txBody>
      </p:sp>
      <p:sp>
        <p:nvSpPr>
          <p:cNvPr id="6" name="Footer Placeholder 5">
            <a:extLst>
              <a:ext uri="{FF2B5EF4-FFF2-40B4-BE49-F238E27FC236}">
                <a16:creationId xmlns:a16="http://schemas.microsoft.com/office/drawing/2014/main" id="{41206309-4AA9-7B5E-3B7C-195187651B79}"/>
              </a:ext>
            </a:extLst>
          </p:cNvPr>
          <p:cNvSpPr>
            <a:spLocks noGrp="1"/>
          </p:cNvSpPr>
          <p:nvPr>
            <p:ph type="ftr" sz="quarter" idx="11"/>
          </p:nvPr>
        </p:nvSpPr>
        <p:spPr/>
        <p:txBody>
          <a:bodyPr/>
          <a:lstStyle/>
          <a:p>
            <a:endParaRPr lang="en-GH"/>
          </a:p>
        </p:txBody>
      </p:sp>
      <p:sp>
        <p:nvSpPr>
          <p:cNvPr id="7" name="Slide Number Placeholder 6">
            <a:extLst>
              <a:ext uri="{FF2B5EF4-FFF2-40B4-BE49-F238E27FC236}">
                <a16:creationId xmlns:a16="http://schemas.microsoft.com/office/drawing/2014/main" id="{A8E1C6DB-4B23-0991-5FB1-A92A13E9020D}"/>
              </a:ext>
            </a:extLst>
          </p:cNvPr>
          <p:cNvSpPr>
            <a:spLocks noGrp="1"/>
          </p:cNvSpPr>
          <p:nvPr>
            <p:ph type="sldNum" sz="quarter" idx="12"/>
          </p:nvPr>
        </p:nvSpPr>
        <p:spPr/>
        <p:txBody>
          <a:bodyPr/>
          <a:lstStyle/>
          <a:p>
            <a:fld id="{B1489E17-EB9A-4803-873C-AC861D3EE4C7}" type="slidenum">
              <a:rPr lang="en-GH" smtClean="0"/>
              <a:t>‹#›</a:t>
            </a:fld>
            <a:endParaRPr lang="en-GH"/>
          </a:p>
        </p:txBody>
      </p:sp>
    </p:spTree>
    <p:extLst>
      <p:ext uri="{BB962C8B-B14F-4D97-AF65-F5344CB8AC3E}">
        <p14:creationId xmlns:p14="http://schemas.microsoft.com/office/powerpoint/2010/main" val="256393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8A6A1C-6BDB-E722-552E-06158588DE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H"/>
          </a:p>
        </p:txBody>
      </p:sp>
      <p:sp>
        <p:nvSpPr>
          <p:cNvPr id="3" name="Text Placeholder 2">
            <a:extLst>
              <a:ext uri="{FF2B5EF4-FFF2-40B4-BE49-F238E27FC236}">
                <a16:creationId xmlns:a16="http://schemas.microsoft.com/office/drawing/2014/main" id="{FA6690BC-19F5-36E7-9300-78736EE6E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H"/>
          </a:p>
        </p:txBody>
      </p:sp>
      <p:sp>
        <p:nvSpPr>
          <p:cNvPr id="4" name="Date Placeholder 3">
            <a:extLst>
              <a:ext uri="{FF2B5EF4-FFF2-40B4-BE49-F238E27FC236}">
                <a16:creationId xmlns:a16="http://schemas.microsoft.com/office/drawing/2014/main" id="{2BDF7E34-A6EF-AD7D-92C0-7A87B75B7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B74AC6-FCE9-42DC-87CA-980E17FD323E}" type="datetimeFigureOut">
              <a:rPr lang="en-GH" smtClean="0"/>
              <a:t>02/09/2025</a:t>
            </a:fld>
            <a:endParaRPr lang="en-GH"/>
          </a:p>
        </p:txBody>
      </p:sp>
      <p:sp>
        <p:nvSpPr>
          <p:cNvPr id="5" name="Footer Placeholder 4">
            <a:extLst>
              <a:ext uri="{FF2B5EF4-FFF2-40B4-BE49-F238E27FC236}">
                <a16:creationId xmlns:a16="http://schemas.microsoft.com/office/drawing/2014/main" id="{75835724-169A-2552-4A18-354E4146CA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H"/>
          </a:p>
        </p:txBody>
      </p:sp>
      <p:sp>
        <p:nvSpPr>
          <p:cNvPr id="6" name="Slide Number Placeholder 5">
            <a:extLst>
              <a:ext uri="{FF2B5EF4-FFF2-40B4-BE49-F238E27FC236}">
                <a16:creationId xmlns:a16="http://schemas.microsoft.com/office/drawing/2014/main" id="{2636CE78-D328-DD1E-BBF2-88CF87622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489E17-EB9A-4803-873C-AC861D3EE4C7}" type="slidenum">
              <a:rPr lang="en-GH" smtClean="0"/>
              <a:t>‹#›</a:t>
            </a:fld>
            <a:endParaRPr lang="en-GH"/>
          </a:p>
        </p:txBody>
      </p:sp>
      <p:pic>
        <p:nvPicPr>
          <p:cNvPr id="10" name="Picture 9" descr="A logo for a company&#10;&#10;AI-generated content may be incorrect.">
            <a:extLst>
              <a:ext uri="{FF2B5EF4-FFF2-40B4-BE49-F238E27FC236}">
                <a16:creationId xmlns:a16="http://schemas.microsoft.com/office/drawing/2014/main" id="{BC80E1A9-2E77-2B45-9B7D-B27990D483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17100" y="-108519"/>
            <a:ext cx="1653488" cy="1565215"/>
          </a:xfrm>
          <a:prstGeom prst="rect">
            <a:avLst/>
          </a:prstGeom>
        </p:spPr>
      </p:pic>
      <p:sp>
        <p:nvSpPr>
          <p:cNvPr id="11" name="Rectangle 10">
            <a:extLst>
              <a:ext uri="{FF2B5EF4-FFF2-40B4-BE49-F238E27FC236}">
                <a16:creationId xmlns:a16="http://schemas.microsoft.com/office/drawing/2014/main" id="{05E59E19-1CC5-DC78-C747-B8B7DF0DE6E7}"/>
              </a:ext>
            </a:extLst>
          </p:cNvPr>
          <p:cNvSpPr/>
          <p:nvPr userDrawn="1"/>
        </p:nvSpPr>
        <p:spPr>
          <a:xfrm>
            <a:off x="10758616" y="0"/>
            <a:ext cx="1433384" cy="6858000"/>
          </a:xfrm>
          <a:prstGeom prst="rect">
            <a:avLst/>
          </a:prstGeom>
          <a:solidFill>
            <a:srgbClr val="202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H"/>
          </a:p>
        </p:txBody>
      </p:sp>
      <p:pic>
        <p:nvPicPr>
          <p:cNvPr id="13" name="Picture 12" descr="A white logo with a cross and wings&#10;&#10;AI-generated content may be incorrect.">
            <a:extLst>
              <a:ext uri="{FF2B5EF4-FFF2-40B4-BE49-F238E27FC236}">
                <a16:creationId xmlns:a16="http://schemas.microsoft.com/office/drawing/2014/main" id="{485FF915-269F-6B35-DDE2-22392191F4A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72155" y="5387407"/>
            <a:ext cx="1579112" cy="1579112"/>
          </a:xfrm>
          <a:prstGeom prst="rect">
            <a:avLst/>
          </a:prstGeom>
        </p:spPr>
      </p:pic>
    </p:spTree>
    <p:extLst>
      <p:ext uri="{BB962C8B-B14F-4D97-AF65-F5344CB8AC3E}">
        <p14:creationId xmlns:p14="http://schemas.microsoft.com/office/powerpoint/2010/main" val="3466840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0.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2F4A"/>
        </a:solidFill>
        <a:effectLst/>
      </p:bgPr>
    </p:bg>
    <p:spTree>
      <p:nvGrpSpPr>
        <p:cNvPr id="1" name=""/>
        <p:cNvGrpSpPr/>
        <p:nvPr/>
      </p:nvGrpSpPr>
      <p:grpSpPr>
        <a:xfrm>
          <a:off x="0" y="0"/>
          <a:ext cx="0" cy="0"/>
          <a:chOff x="0" y="0"/>
          <a:chExt cx="0" cy="0"/>
        </a:xfrm>
      </p:grpSpPr>
      <p:pic>
        <p:nvPicPr>
          <p:cNvPr id="17" name="Picture 16" descr="A blue planet with a light in the middle&#10;&#10;AI-generated content may be incorrect.">
            <a:extLst>
              <a:ext uri="{FF2B5EF4-FFF2-40B4-BE49-F238E27FC236}">
                <a16:creationId xmlns:a16="http://schemas.microsoft.com/office/drawing/2014/main" id="{27357D14-BE9C-4FC9-A967-975F8F6E1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730" y="807100"/>
            <a:ext cx="6264856" cy="6264856"/>
          </a:xfrm>
          <a:prstGeom prst="rect">
            <a:avLst/>
          </a:prstGeom>
          <a:effectLst>
            <a:softEdge rad="1168400"/>
          </a:effectLst>
        </p:spPr>
      </p:pic>
      <p:pic>
        <p:nvPicPr>
          <p:cNvPr id="14" name="Picture 13" descr="A red and yellow logo with a sword and a blue sword&#10;&#10;AI-generated content may be incorrect.">
            <a:extLst>
              <a:ext uri="{FF2B5EF4-FFF2-40B4-BE49-F238E27FC236}">
                <a16:creationId xmlns:a16="http://schemas.microsoft.com/office/drawing/2014/main" id="{9EBF7526-0C4F-655A-798C-8A677D7ACC26}"/>
              </a:ext>
            </a:extLst>
          </p:cNvPr>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1794599" y="1928746"/>
            <a:ext cx="4478764" cy="4478764"/>
          </a:xfrm>
          <a:prstGeom prst="rect">
            <a:avLst/>
          </a:prstGeom>
          <a:effectLst>
            <a:softEdge rad="1231900"/>
          </a:effectLst>
        </p:spPr>
      </p:pic>
      <p:sp>
        <p:nvSpPr>
          <p:cNvPr id="5" name="TextBox 4">
            <a:extLst>
              <a:ext uri="{FF2B5EF4-FFF2-40B4-BE49-F238E27FC236}">
                <a16:creationId xmlns:a16="http://schemas.microsoft.com/office/drawing/2014/main" id="{1B28E324-7A6B-5F4A-36A3-FFC4980BC250}"/>
              </a:ext>
            </a:extLst>
          </p:cNvPr>
          <p:cNvSpPr txBox="1"/>
          <p:nvPr/>
        </p:nvSpPr>
        <p:spPr>
          <a:xfrm>
            <a:off x="981377" y="1322115"/>
            <a:ext cx="4139559" cy="830997"/>
          </a:xfrm>
          <a:prstGeom prst="rect">
            <a:avLst/>
          </a:prstGeom>
          <a:noFill/>
        </p:spPr>
        <p:txBody>
          <a:bodyPr wrap="square">
            <a:spAutoFit/>
          </a:bodyPr>
          <a:lstStyle/>
          <a:p>
            <a:r>
              <a:rPr lang="en-US" sz="4800" kern="0" dirty="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with Purpose</a:t>
            </a:r>
            <a:endParaRPr lang="en-GH" sz="48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AE2776BC-0773-41F3-6C32-2F724FC0788F}"/>
              </a:ext>
            </a:extLst>
          </p:cNvPr>
          <p:cNvSpPr txBox="1"/>
          <p:nvPr/>
        </p:nvSpPr>
        <p:spPr>
          <a:xfrm>
            <a:off x="891867" y="401762"/>
            <a:ext cx="5677051" cy="1323439"/>
          </a:xfrm>
          <a:prstGeom prst="rect">
            <a:avLst/>
          </a:prstGeom>
          <a:noFill/>
        </p:spPr>
        <p:txBody>
          <a:bodyPr wrap="square">
            <a:spAutoFit/>
          </a:bodyPr>
          <a:lstStyle/>
          <a:p>
            <a:r>
              <a:rPr lang="en-US" sz="8000" b="1" kern="0" dirty="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Pathfinders</a:t>
            </a:r>
            <a:endParaRPr lang="en-GH" sz="8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cxnSp>
        <p:nvCxnSpPr>
          <p:cNvPr id="15" name="Straight Connector 14">
            <a:extLst>
              <a:ext uri="{FF2B5EF4-FFF2-40B4-BE49-F238E27FC236}">
                <a16:creationId xmlns:a16="http://schemas.microsoft.com/office/drawing/2014/main" id="{C00F927E-3C2D-C297-8C16-221A04F71F2F}"/>
              </a:ext>
            </a:extLst>
          </p:cNvPr>
          <p:cNvCxnSpPr>
            <a:cxnSpLocks/>
          </p:cNvCxnSpPr>
          <p:nvPr/>
        </p:nvCxnSpPr>
        <p:spPr>
          <a:xfrm>
            <a:off x="2473091" y="2153112"/>
            <a:ext cx="222811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42D495BD-C3CC-07E3-F615-A6D6A381A0B1}"/>
              </a:ext>
            </a:extLst>
          </p:cNvPr>
          <p:cNvSpPr/>
          <p:nvPr/>
        </p:nvSpPr>
        <p:spPr>
          <a:xfrm>
            <a:off x="0" y="6720494"/>
            <a:ext cx="8804366" cy="45719"/>
          </a:xfrm>
          <a:prstGeom prst="rect">
            <a:avLst/>
          </a:prstGeom>
          <a:solidFill>
            <a:srgbClr val="D7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H"/>
          </a:p>
        </p:txBody>
      </p:sp>
      <p:sp>
        <p:nvSpPr>
          <p:cNvPr id="2" name="Rectangle 1">
            <a:extLst>
              <a:ext uri="{FF2B5EF4-FFF2-40B4-BE49-F238E27FC236}">
                <a16:creationId xmlns:a16="http://schemas.microsoft.com/office/drawing/2014/main" id="{97FFC8C9-D595-C4DD-4259-6D1A78DEC6A7}"/>
              </a:ext>
            </a:extLst>
          </p:cNvPr>
          <p:cNvSpPr/>
          <p:nvPr/>
        </p:nvSpPr>
        <p:spPr>
          <a:xfrm>
            <a:off x="-1" y="6820271"/>
            <a:ext cx="10761133" cy="45719"/>
          </a:xfrm>
          <a:prstGeom prst="rect">
            <a:avLst/>
          </a:prstGeom>
          <a:solidFill>
            <a:srgbClr val="E7C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H"/>
          </a:p>
        </p:txBody>
      </p:sp>
      <p:pic>
        <p:nvPicPr>
          <p:cNvPr id="6" name="Picture 5" descr="A person in a uniform with her arms crossed&#10;&#10;AI-generated content may be incorrect.">
            <a:extLst>
              <a:ext uri="{FF2B5EF4-FFF2-40B4-BE49-F238E27FC236}">
                <a16:creationId xmlns:a16="http://schemas.microsoft.com/office/drawing/2014/main" id="{797B8D8E-C7F9-DD07-2302-81E6D42D7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428" y="-410299"/>
            <a:ext cx="5440072" cy="7253429"/>
          </a:xfrm>
          <a:prstGeom prst="rect">
            <a:avLst/>
          </a:prstGeom>
        </p:spPr>
      </p:pic>
    </p:spTree>
    <p:extLst>
      <p:ext uri="{BB962C8B-B14F-4D97-AF65-F5344CB8AC3E}">
        <p14:creationId xmlns:p14="http://schemas.microsoft.com/office/powerpoint/2010/main" val="17360887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D1C126-1162-F701-723F-35941CB9CE01}"/>
              </a:ext>
            </a:extLst>
          </p:cNvPr>
          <p:cNvSpPr txBox="1"/>
          <p:nvPr/>
        </p:nvSpPr>
        <p:spPr>
          <a:xfrm>
            <a:off x="3457575" y="1053469"/>
            <a:ext cx="6125439" cy="2862322"/>
          </a:xfrm>
          <a:prstGeom prst="rect">
            <a:avLst/>
          </a:prstGeom>
          <a:noFill/>
        </p:spPr>
        <p:txBody>
          <a:bodyPr wrap="square">
            <a:spAutoFit/>
          </a:bodyPr>
          <a:lstStyle/>
          <a:p>
            <a:r>
              <a:rPr lang="en-US" sz="3000" kern="0" dirty="0">
                <a:solidFill>
                  <a:schemeClr val="bg1"/>
                </a:solidFill>
                <a:effectLst/>
                <a:latin typeface="Century Gothic" panose="020B0502020202020204" pitchFamily="34" charset="0"/>
                <a:ea typeface="Times New Roman" panose="02020603050405020304" pitchFamily="18" charset="0"/>
              </a:rPr>
              <a:t>David grew in grace before God and men. </a:t>
            </a:r>
          </a:p>
          <a:p>
            <a:r>
              <a:rPr lang="en-US" sz="3000" kern="0" dirty="0">
                <a:solidFill>
                  <a:schemeClr val="bg1"/>
                </a:solidFill>
                <a:effectLst/>
                <a:latin typeface="Century Gothic" panose="020B0502020202020204" pitchFamily="34" charset="0"/>
                <a:ea typeface="Times New Roman" panose="02020603050405020304" pitchFamily="18" charset="0"/>
              </a:rPr>
              <a:t>He had been trained in the ways of the Lord and now gave his heart more fully than ever to doing God’s will</a:t>
            </a:r>
            <a:endParaRPr lang="en-GH" sz="3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5FABDF33-4AF9-C011-330E-7FF41EC46A66}"/>
              </a:ext>
            </a:extLst>
          </p:cNvPr>
          <p:cNvSpPr txBox="1"/>
          <p:nvPr/>
        </p:nvSpPr>
        <p:spPr>
          <a:xfrm>
            <a:off x="3539405" y="4024166"/>
            <a:ext cx="5386386" cy="461665"/>
          </a:xfrm>
          <a:prstGeom prst="rect">
            <a:avLst/>
          </a:prstGeom>
          <a:noFill/>
        </p:spPr>
        <p:txBody>
          <a:bodyPr wrap="square">
            <a:spAutoFit/>
          </a:bodyPr>
          <a:lstStyle/>
          <a:p>
            <a:r>
              <a:rPr lang="en-US" sz="2400" b="1" kern="0" dirty="0">
                <a:solidFill>
                  <a:schemeClr val="bg1"/>
                </a:solidFill>
                <a:effectLst/>
                <a:latin typeface="Century Gothic" panose="020B0502020202020204" pitchFamily="34" charset="0"/>
                <a:ea typeface="Times New Roman" panose="02020603050405020304" pitchFamily="18" charset="0"/>
              </a:rPr>
              <a:t>Patriarchs and Prophets, p. 632.3</a:t>
            </a:r>
            <a:endParaRPr lang="en-GH" sz="2400" b="1" dirty="0">
              <a:solidFill>
                <a:schemeClr val="bg1"/>
              </a:solidFill>
              <a:latin typeface="Century Gothic" panose="020B0502020202020204" pitchFamily="34" charset="0"/>
            </a:endParaRPr>
          </a:p>
        </p:txBody>
      </p:sp>
      <p:pic>
        <p:nvPicPr>
          <p:cNvPr id="11" name="Picture 10" descr="A person with braided hair and a white collared shirt&#10;&#10;AI-generated content may be incorrect.">
            <a:extLst>
              <a:ext uri="{FF2B5EF4-FFF2-40B4-BE49-F238E27FC236}">
                <a16:creationId xmlns:a16="http://schemas.microsoft.com/office/drawing/2014/main" id="{3F69AD6D-2929-B714-F824-38D093F13617}"/>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782784" y="1343891"/>
            <a:ext cx="2230579" cy="2230579"/>
          </a:xfrm>
          <a:prstGeom prst="rect">
            <a:avLst/>
          </a:prstGeom>
        </p:spPr>
      </p:pic>
    </p:spTree>
    <p:extLst>
      <p:ext uri="{BB962C8B-B14F-4D97-AF65-F5344CB8AC3E}">
        <p14:creationId xmlns:p14="http://schemas.microsoft.com/office/powerpoint/2010/main" val="153631940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7000" r="11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82593B-6B2F-CF5F-2D72-C7B42F03A43C}"/>
              </a:ext>
            </a:extLst>
          </p:cNvPr>
          <p:cNvSpPr txBox="1"/>
          <p:nvPr/>
        </p:nvSpPr>
        <p:spPr>
          <a:xfrm>
            <a:off x="1475077" y="1048489"/>
            <a:ext cx="5811115" cy="3108543"/>
          </a:xfrm>
          <a:prstGeom prst="rect">
            <a:avLst/>
          </a:prstGeom>
          <a:noFill/>
        </p:spPr>
        <p:txBody>
          <a:bodyPr wrap="square">
            <a:spAutoFit/>
          </a:bodyPr>
          <a:lstStyle/>
          <a:p>
            <a:r>
              <a:rPr lang="en-US" sz="2800" dirty="0">
                <a:solidFill>
                  <a:schemeClr val="bg1"/>
                </a:solidFill>
                <a:effectLst/>
                <a:latin typeface="Century Gothic" panose="020B0502020202020204" pitchFamily="34" charset="0"/>
                <a:ea typeface="Times New Roman" panose="02020603050405020304" pitchFamily="18" charset="0"/>
              </a:rPr>
              <a:t>His experiences at court, witnessing Saul’s temptations and the sorrow of his reign, made him reflect deeply. </a:t>
            </a:r>
          </a:p>
          <a:p>
            <a:r>
              <a:rPr lang="en-US" sz="2800" dirty="0">
                <a:solidFill>
                  <a:schemeClr val="bg1"/>
                </a:solidFill>
                <a:effectLst/>
                <a:latin typeface="Century Gothic" panose="020B0502020202020204" pitchFamily="34" charset="0"/>
                <a:ea typeface="Times New Roman" panose="02020603050405020304" pitchFamily="18" charset="0"/>
              </a:rPr>
              <a:t>In moments of anxiety, David took up his harp and lifted his mind to the Author of all good.</a:t>
            </a:r>
            <a:endParaRPr lang="en-GH" sz="2800" dirty="0">
              <a:solidFill>
                <a:schemeClr val="bg1"/>
              </a:solidFill>
              <a:effectLst/>
              <a:latin typeface="Century Gothic" panose="020B0502020202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3A007466-3C90-8EAB-1978-ECF8529B3C4A}"/>
              </a:ext>
            </a:extLst>
          </p:cNvPr>
          <p:cNvSpPr txBox="1"/>
          <p:nvPr/>
        </p:nvSpPr>
        <p:spPr>
          <a:xfrm>
            <a:off x="1504085" y="4157032"/>
            <a:ext cx="5386386" cy="461665"/>
          </a:xfrm>
          <a:prstGeom prst="rect">
            <a:avLst/>
          </a:prstGeom>
          <a:noFill/>
        </p:spPr>
        <p:txBody>
          <a:bodyPr wrap="square">
            <a:spAutoFit/>
          </a:bodyPr>
          <a:lstStyle/>
          <a:p>
            <a:r>
              <a:rPr lang="en-US" sz="2400" b="1" kern="0" dirty="0">
                <a:solidFill>
                  <a:schemeClr val="bg1"/>
                </a:solidFill>
                <a:effectLst/>
                <a:latin typeface="Century Gothic" panose="020B0502020202020204" pitchFamily="34" charset="0"/>
                <a:ea typeface="Times New Roman" panose="02020603050405020304" pitchFamily="18" charset="0"/>
              </a:rPr>
              <a:t>Patriarchs and Prophets, p. 632.3</a:t>
            </a:r>
            <a:endParaRPr lang="en-GH" sz="2400" b="1" dirty="0">
              <a:solidFill>
                <a:schemeClr val="bg1"/>
              </a:solidFill>
              <a:latin typeface="Century Gothic" panose="020B0502020202020204" pitchFamily="34" charset="0"/>
            </a:endParaRPr>
          </a:p>
        </p:txBody>
      </p:sp>
      <p:pic>
        <p:nvPicPr>
          <p:cNvPr id="7" name="Picture 6" descr="A person with braided hair and a white collared shirt&#10;&#10;AI-generated content may be incorrect.">
            <a:extLst>
              <a:ext uri="{FF2B5EF4-FFF2-40B4-BE49-F238E27FC236}">
                <a16:creationId xmlns:a16="http://schemas.microsoft.com/office/drawing/2014/main" id="{81AF2A4D-ED93-2863-CA46-BA64DEF2FB04}"/>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7139854" y="1973805"/>
            <a:ext cx="2639758" cy="2639758"/>
          </a:xfrm>
          <a:prstGeom prst="rect">
            <a:avLst/>
          </a:prstGeom>
        </p:spPr>
      </p:pic>
    </p:spTree>
    <p:extLst>
      <p:ext uri="{BB962C8B-B14F-4D97-AF65-F5344CB8AC3E}">
        <p14:creationId xmlns:p14="http://schemas.microsoft.com/office/powerpoint/2010/main" val="166058392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9" name="Picture 8" descr="A red triangle with yellow border and a sword in the center&#10;&#10;AI-generated content may be incorrect.">
            <a:extLst>
              <a:ext uri="{FF2B5EF4-FFF2-40B4-BE49-F238E27FC236}">
                <a16:creationId xmlns:a16="http://schemas.microsoft.com/office/drawing/2014/main" id="{8A3C3D78-802D-3EDF-CF3B-727762DFA61E}"/>
              </a:ext>
            </a:extLst>
          </p:cNvPr>
          <p:cNvPicPr>
            <a:picLocks noChangeAspect="1"/>
          </p:cNvPicPr>
          <p:nvPr/>
        </p:nvPicPr>
        <p:blipFill>
          <a:blip r:embed="rId4">
            <a:alphaModFix amt="46000"/>
            <a:extLst>
              <a:ext uri="{28A0092B-C50C-407E-A947-70E740481C1C}">
                <a14:useLocalDpi xmlns:a14="http://schemas.microsoft.com/office/drawing/2010/main" val="0"/>
              </a:ext>
            </a:extLst>
          </a:blip>
          <a:stretch>
            <a:fillRect/>
          </a:stretch>
        </p:blipFill>
        <p:spPr>
          <a:xfrm>
            <a:off x="5081154" y="1675396"/>
            <a:ext cx="4724399" cy="472439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6BF6604-97E1-5CA6-C6D1-415533AE36EB}"/>
              </a:ext>
            </a:extLst>
          </p:cNvPr>
          <p:cNvSpPr txBox="1"/>
          <p:nvPr/>
        </p:nvSpPr>
        <p:spPr>
          <a:xfrm>
            <a:off x="770698" y="1413063"/>
            <a:ext cx="4449906" cy="4031873"/>
          </a:xfrm>
          <a:prstGeom prst="rect">
            <a:avLst/>
          </a:prstGeom>
          <a:noFill/>
        </p:spPr>
        <p:txBody>
          <a:bodyPr wrap="square">
            <a:spAutoFit/>
          </a:bodyPr>
          <a:lstStyle/>
          <a:p>
            <a:r>
              <a:rPr lang="en-US" sz="3200" kern="0" dirty="0">
                <a:solidFill>
                  <a:srgbClr val="000000"/>
                </a:solidFill>
                <a:effectLst/>
                <a:latin typeface="Century Gothic" panose="020B0502020202020204" pitchFamily="34" charset="0"/>
                <a:ea typeface="Times New Roman" panose="02020603050405020304" pitchFamily="18" charset="0"/>
              </a:rPr>
              <a:t>As Adventist Pathfinders, our purpose begins with purifying our hearts before God and transforming our lives into Christ’s image.</a:t>
            </a:r>
            <a:br>
              <a:rPr lang="en-US" sz="3200" kern="0" dirty="0">
                <a:solidFill>
                  <a:srgbClr val="000000"/>
                </a:solidFill>
                <a:effectLst/>
                <a:latin typeface="Century Gothic" panose="020B0502020202020204" pitchFamily="34" charset="0"/>
                <a:ea typeface="Times New Roman" panose="02020603050405020304" pitchFamily="18" charset="0"/>
              </a:rPr>
            </a:br>
            <a:endParaRPr lang="en-GH" sz="3200" dirty="0">
              <a:latin typeface="Century Gothic" panose="020B0502020202020204" pitchFamily="34" charset="0"/>
            </a:endParaRPr>
          </a:p>
        </p:txBody>
      </p:sp>
      <p:pic>
        <p:nvPicPr>
          <p:cNvPr id="7" name="Picture 6" descr="A child in a uniform&#10;&#10;AI-generated content may be incorrect.">
            <a:extLst>
              <a:ext uri="{FF2B5EF4-FFF2-40B4-BE49-F238E27FC236}">
                <a16:creationId xmlns:a16="http://schemas.microsoft.com/office/drawing/2014/main" id="{860446AC-9EAE-4B79-313B-A5CD4EB4D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181" y="981940"/>
            <a:ext cx="3917373" cy="5876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56104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93F3C"/>
        </a:solidFill>
        <a:effectLst/>
      </p:bgPr>
    </p:bg>
    <p:spTree>
      <p:nvGrpSpPr>
        <p:cNvPr id="1" name=""/>
        <p:cNvGrpSpPr/>
        <p:nvPr/>
      </p:nvGrpSpPr>
      <p:grpSpPr>
        <a:xfrm>
          <a:off x="0" y="0"/>
          <a:ext cx="0" cy="0"/>
          <a:chOff x="0" y="0"/>
          <a:chExt cx="0" cy="0"/>
        </a:xfrm>
      </p:grpSpPr>
      <p:pic>
        <p:nvPicPr>
          <p:cNvPr id="3" name="Picture 2" descr="A person standing in front of a group of animals&#10;&#10;AI-generated content may be incorrect.">
            <a:extLst>
              <a:ext uri="{FF2B5EF4-FFF2-40B4-BE49-F238E27FC236}">
                <a16:creationId xmlns:a16="http://schemas.microsoft.com/office/drawing/2014/main" id="{5F580837-3F57-4CD1-02A2-DDC4C4E1F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718" y="1719128"/>
            <a:ext cx="5574822" cy="4422692"/>
          </a:xfrm>
          <a:prstGeom prst="rect">
            <a:avLst/>
          </a:prstGeom>
          <a:effectLst>
            <a:softEdge rad="749300"/>
          </a:effectLst>
        </p:spPr>
      </p:pic>
      <p:sp>
        <p:nvSpPr>
          <p:cNvPr id="5" name="TextBox 4">
            <a:extLst>
              <a:ext uri="{FF2B5EF4-FFF2-40B4-BE49-F238E27FC236}">
                <a16:creationId xmlns:a16="http://schemas.microsoft.com/office/drawing/2014/main" id="{5D9D5FB1-F281-43F3-AAA5-2A4920BA811C}"/>
              </a:ext>
            </a:extLst>
          </p:cNvPr>
          <p:cNvSpPr txBox="1"/>
          <p:nvPr/>
        </p:nvSpPr>
        <p:spPr>
          <a:xfrm>
            <a:off x="426816" y="716180"/>
            <a:ext cx="6943725" cy="646331"/>
          </a:xfrm>
          <a:prstGeom prst="rect">
            <a:avLst/>
          </a:prstGeom>
          <a:noFill/>
        </p:spPr>
        <p:txBody>
          <a:bodyPr wrap="square">
            <a:spAutoFit/>
          </a:bodyPr>
          <a:lstStyle/>
          <a:p>
            <a:pPr marL="857250" indent="-857250">
              <a:buFont typeface="+mj-lt"/>
              <a:buAutoNum type="romanUcPeriod" startAt="2"/>
            </a:pPr>
            <a:r>
              <a:rPr lang="en-US" sz="3600" b="1" dirty="0">
                <a:solidFill>
                  <a:schemeClr val="bg1"/>
                </a:solidFill>
                <a:effectLst/>
                <a:latin typeface="Century Gothic" panose="020B0502020202020204" pitchFamily="34" charset="0"/>
                <a:ea typeface="Times New Roman" panose="02020603050405020304" pitchFamily="18" charset="0"/>
              </a:rPr>
              <a:t>Purpose is Born in Secret</a:t>
            </a:r>
            <a:endParaRPr lang="en-GH" sz="3600" b="1" dirty="0">
              <a:solidFill>
                <a:schemeClr val="bg1"/>
              </a:solidFill>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8322502A-37D7-8C49-421B-90141BC9C8EB}"/>
              </a:ext>
            </a:extLst>
          </p:cNvPr>
          <p:cNvSpPr txBox="1"/>
          <p:nvPr/>
        </p:nvSpPr>
        <p:spPr>
          <a:xfrm>
            <a:off x="881985" y="1290398"/>
            <a:ext cx="4776820" cy="4401205"/>
          </a:xfrm>
          <a:prstGeom prst="rect">
            <a:avLst/>
          </a:prstGeom>
          <a:noFill/>
        </p:spPr>
        <p:txBody>
          <a:bodyPr wrap="square">
            <a:spAutoFit/>
          </a:bodyPr>
          <a:lstStyle/>
          <a:p>
            <a:r>
              <a:rPr lang="en-US" sz="2800" kern="0" dirty="0">
                <a:solidFill>
                  <a:schemeClr val="bg1"/>
                </a:solidFill>
                <a:effectLst/>
                <a:latin typeface="Century Gothic" panose="020B0502020202020204" pitchFamily="34" charset="0"/>
                <a:ea typeface="Times New Roman" panose="02020603050405020304" pitchFamily="18" charset="0"/>
              </a:rPr>
              <a:t>David didn’t start out killing giants. </a:t>
            </a:r>
          </a:p>
          <a:p>
            <a:r>
              <a:rPr lang="en-US" sz="2800" kern="0" dirty="0">
                <a:solidFill>
                  <a:schemeClr val="bg1"/>
                </a:solidFill>
                <a:effectLst/>
                <a:latin typeface="Century Gothic" panose="020B0502020202020204" pitchFamily="34" charset="0"/>
                <a:ea typeface="Times New Roman" panose="02020603050405020304" pitchFamily="18" charset="0"/>
              </a:rPr>
              <a:t>His early victories were not public. </a:t>
            </a:r>
          </a:p>
          <a:p>
            <a:r>
              <a:rPr lang="en-US" sz="2800" kern="0" dirty="0">
                <a:solidFill>
                  <a:schemeClr val="bg1"/>
                </a:solidFill>
                <a:effectLst/>
                <a:latin typeface="Century Gothic" panose="020B0502020202020204" pitchFamily="34" charset="0"/>
                <a:ea typeface="Times New Roman" panose="02020603050405020304" pitchFamily="18" charset="0"/>
              </a:rPr>
              <a:t>His purpose began in the fields, tending sheep, composing songs to God, learning to use a sling, and defending his flock from bears and lions. </a:t>
            </a:r>
            <a:endParaRPr lang="en-GH"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193551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05DC0-4BFA-D7D6-2F48-1E68A210ADF1}"/>
              </a:ext>
            </a:extLst>
          </p:cNvPr>
          <p:cNvSpPr txBox="1"/>
          <p:nvPr/>
        </p:nvSpPr>
        <p:spPr>
          <a:xfrm>
            <a:off x="668405" y="939515"/>
            <a:ext cx="4678847" cy="1938992"/>
          </a:xfrm>
          <a:prstGeom prst="rect">
            <a:avLst/>
          </a:prstGeom>
          <a:noFill/>
        </p:spPr>
        <p:txBody>
          <a:bodyPr wrap="square">
            <a:spAutoFit/>
          </a:bodyPr>
          <a:lstStyle/>
          <a:p>
            <a:r>
              <a:rPr lang="en-US" sz="4000" dirty="0">
                <a:solidFill>
                  <a:schemeClr val="bg1"/>
                </a:solidFill>
                <a:effectLst/>
                <a:latin typeface="Century Gothic" panose="020B0502020202020204" pitchFamily="34" charset="0"/>
                <a:ea typeface="Times New Roman" panose="02020603050405020304" pitchFamily="18" charset="0"/>
              </a:rPr>
              <a:t>“Your servant has killed both the lion and the bear…”</a:t>
            </a:r>
            <a:endParaRPr lang="en-GH" sz="4000" dirty="0">
              <a:solidFill>
                <a:schemeClr val="bg1"/>
              </a:solidFill>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733F7EC1-81BF-4AE8-29B2-AB1F418E88F7}"/>
              </a:ext>
            </a:extLst>
          </p:cNvPr>
          <p:cNvSpPr txBox="1"/>
          <p:nvPr/>
        </p:nvSpPr>
        <p:spPr>
          <a:xfrm>
            <a:off x="668405" y="3031435"/>
            <a:ext cx="4570226" cy="523220"/>
          </a:xfrm>
          <a:prstGeom prst="rect">
            <a:avLst/>
          </a:prstGeom>
          <a:noFill/>
        </p:spPr>
        <p:txBody>
          <a:bodyPr wrap="square">
            <a:spAutoFit/>
          </a:bodyPr>
          <a:lstStyle/>
          <a:p>
            <a:r>
              <a:rPr lang="en-US" sz="2800" b="1" dirty="0">
                <a:solidFill>
                  <a:schemeClr val="bg1"/>
                </a:solidFill>
                <a:effectLst/>
                <a:latin typeface="Century Gothic" panose="020B0502020202020204" pitchFamily="34" charset="0"/>
                <a:ea typeface="Times New Roman" panose="02020603050405020304" pitchFamily="18" charset="0"/>
              </a:rPr>
              <a:t>— 1 Samuel 17:36, NIV</a:t>
            </a:r>
            <a:endParaRPr lang="en-GH" sz="2800" b="1" dirty="0">
              <a:solidFill>
                <a:schemeClr val="bg1"/>
              </a:solidFill>
            </a:endParaRPr>
          </a:p>
        </p:txBody>
      </p:sp>
      <p:pic>
        <p:nvPicPr>
          <p:cNvPr id="11" name="Picture 10" descr="A brown bear with black background&#10;&#10;AI-generated content may be incorrect.">
            <a:extLst>
              <a:ext uri="{FF2B5EF4-FFF2-40B4-BE49-F238E27FC236}">
                <a16:creationId xmlns:a16="http://schemas.microsoft.com/office/drawing/2014/main" id="{D9FE2198-C3FC-6288-C72E-585BC2A2736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953517" y="3429000"/>
            <a:ext cx="4570227" cy="3341208"/>
          </a:xfrm>
          <a:prstGeom prst="rect">
            <a:avLst/>
          </a:prstGeom>
          <a:effectLst>
            <a:softEdge rad="1270000"/>
          </a:effectLst>
        </p:spPr>
      </p:pic>
    </p:spTree>
    <p:extLst>
      <p:ext uri="{BB962C8B-B14F-4D97-AF65-F5344CB8AC3E}">
        <p14:creationId xmlns:p14="http://schemas.microsoft.com/office/powerpoint/2010/main" val="211703877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EFC771-1EBB-447D-9CDD-AB8E10C3F1B3}"/>
              </a:ext>
            </a:extLst>
          </p:cNvPr>
          <p:cNvSpPr txBox="1"/>
          <p:nvPr/>
        </p:nvSpPr>
        <p:spPr>
          <a:xfrm>
            <a:off x="946701" y="1046505"/>
            <a:ext cx="4887569" cy="3323987"/>
          </a:xfrm>
          <a:prstGeom prst="rect">
            <a:avLst/>
          </a:prstGeom>
          <a:noFill/>
        </p:spPr>
        <p:txBody>
          <a:bodyPr wrap="square">
            <a:spAutoFit/>
          </a:bodyPr>
          <a:lstStyle/>
          <a:p>
            <a:r>
              <a:rPr lang="en-US" sz="3000" dirty="0">
                <a:effectLst/>
                <a:latin typeface="Century Gothic" panose="020B0502020202020204" pitchFamily="34" charset="0"/>
                <a:ea typeface="Times New Roman" panose="02020603050405020304" pitchFamily="18" charset="0"/>
              </a:rPr>
              <a:t>Before facing Goliath, David had already won silent battles. </a:t>
            </a:r>
          </a:p>
          <a:p>
            <a:r>
              <a:rPr lang="en-US" sz="3000" dirty="0">
                <a:effectLst/>
                <a:latin typeface="Century Gothic" panose="020B0502020202020204" pitchFamily="34" charset="0"/>
                <a:ea typeface="Times New Roman" panose="02020603050405020304" pitchFamily="18" charset="0"/>
              </a:rPr>
              <a:t>When no one was watching, he was faithful. The Spirit of God dwelled in his heart.</a:t>
            </a:r>
            <a:endParaRPr lang="en-GH" sz="3000" dirty="0">
              <a:effectLst/>
              <a:latin typeface="Century Gothic" panose="020B0502020202020204" pitchFamily="34" charset="0"/>
              <a:ea typeface="Times New Roman" panose="02020603050405020304" pitchFamily="18" charset="0"/>
            </a:endParaRPr>
          </a:p>
        </p:txBody>
      </p:sp>
      <p:pic>
        <p:nvPicPr>
          <p:cNvPr id="7" name="Picture 6" descr="A person in a garment&#10;&#10;AI-generated content may be incorrect.">
            <a:extLst>
              <a:ext uri="{FF2B5EF4-FFF2-40B4-BE49-F238E27FC236}">
                <a16:creationId xmlns:a16="http://schemas.microsoft.com/office/drawing/2014/main" id="{48E30255-10C5-10EE-DFF1-EBCEC1720D70}"/>
              </a:ext>
            </a:extLst>
          </p:cNvPr>
          <p:cNvPicPr>
            <a:picLocks noChangeAspect="1"/>
          </p:cNvPicPr>
          <p:nvPr/>
        </p:nvPicPr>
        <p:blipFill>
          <a:blip r:embed="rId3">
            <a:extLst>
              <a:ext uri="{28A0092B-C50C-407E-A947-70E740481C1C}">
                <a14:useLocalDpi xmlns:a14="http://schemas.microsoft.com/office/drawing/2010/main" val="0"/>
              </a:ext>
            </a:extLst>
          </a:blip>
          <a:srcRect l="21055" r="28116"/>
          <a:stretch/>
        </p:blipFill>
        <p:spPr>
          <a:xfrm>
            <a:off x="5208103" y="825120"/>
            <a:ext cx="5446644" cy="6032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6114608"/>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6D1CEE-ECAC-7536-812B-FEC13C2DF3BF}"/>
              </a:ext>
            </a:extLst>
          </p:cNvPr>
          <p:cNvSpPr txBox="1"/>
          <p:nvPr/>
        </p:nvSpPr>
        <p:spPr>
          <a:xfrm>
            <a:off x="4803085" y="1615613"/>
            <a:ext cx="5066472" cy="4247317"/>
          </a:xfrm>
          <a:prstGeom prst="rect">
            <a:avLst/>
          </a:prstGeom>
          <a:noFill/>
        </p:spPr>
        <p:txBody>
          <a:bodyPr wrap="square">
            <a:spAutoFit/>
          </a:bodyPr>
          <a:lstStyle/>
          <a:p>
            <a:r>
              <a:rPr lang="en-US" sz="3000" kern="0" dirty="0">
                <a:solidFill>
                  <a:srgbClr val="000000"/>
                </a:solidFill>
                <a:effectLst/>
                <a:latin typeface="Century Gothic" panose="020B0502020202020204" pitchFamily="34" charset="0"/>
                <a:ea typeface="Times New Roman" panose="02020603050405020304" pitchFamily="18" charset="0"/>
              </a:rPr>
              <a:t>Pathfinders, remember: we can only bring forth what we’ve stored in our hearts when facing pressure—whether from drugs, peer pressure, laziness, or any temptation that threatens our faith</a:t>
            </a:r>
            <a:endParaRPr lang="en-GH" sz="3000" dirty="0">
              <a:latin typeface="Century Gothic" panose="020B0502020202020204" pitchFamily="34" charset="0"/>
            </a:endParaRPr>
          </a:p>
        </p:txBody>
      </p:sp>
      <p:pic>
        <p:nvPicPr>
          <p:cNvPr id="9" name="Picture 8" descr="A person in a uniform&#10;&#10;AI-generated content may be incorrect.">
            <a:extLst>
              <a:ext uri="{FF2B5EF4-FFF2-40B4-BE49-F238E27FC236}">
                <a16:creationId xmlns:a16="http://schemas.microsoft.com/office/drawing/2014/main" id="{E05376DA-8CBA-C13F-D605-70D9C1F93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085" y="0"/>
            <a:ext cx="4572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14791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9000"/>
                    </a14:imgEffect>
                  </a14:imgLayer>
                </a14:imgProps>
              </a:ext>
            </a:extLst>
          </a:blip>
          <a:srcRect/>
          <a:stretch>
            <a:fillRect t="-4000" b="-4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7ECDDA-AC4E-682F-EF0F-95A796118CE7}"/>
              </a:ext>
            </a:extLst>
          </p:cNvPr>
          <p:cNvSpPr txBox="1"/>
          <p:nvPr/>
        </p:nvSpPr>
        <p:spPr>
          <a:xfrm>
            <a:off x="429868" y="670099"/>
            <a:ext cx="4887567" cy="646331"/>
          </a:xfrm>
          <a:prstGeom prst="rect">
            <a:avLst/>
          </a:prstGeom>
          <a:noFill/>
        </p:spPr>
        <p:txBody>
          <a:bodyPr wrap="square">
            <a:spAutoFit/>
          </a:bodyPr>
          <a:lstStyle/>
          <a:p>
            <a:pPr marL="857250" indent="-857250">
              <a:buFont typeface="+mj-lt"/>
              <a:buAutoNum type="romanUcPeriod" startAt="3"/>
            </a:pPr>
            <a:r>
              <a:rPr lang="en-US" sz="3600" b="1" dirty="0">
                <a:solidFill>
                  <a:schemeClr val="bg1"/>
                </a:solidFill>
                <a:effectLst/>
                <a:latin typeface="Century Gothic" panose="020B0502020202020204" pitchFamily="34" charset="0"/>
                <a:ea typeface="Times New Roman" panose="02020603050405020304" pitchFamily="18" charset="0"/>
              </a:rPr>
              <a:t>A Pathfinder with</a:t>
            </a:r>
            <a:endParaRPr lang="en-GH" sz="3600" b="1" dirty="0">
              <a:solidFill>
                <a:schemeClr val="bg1"/>
              </a:solidFill>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BC427333-A120-50E5-AD93-AD69B3D3F240}"/>
              </a:ext>
            </a:extLst>
          </p:cNvPr>
          <p:cNvSpPr txBox="1"/>
          <p:nvPr/>
        </p:nvSpPr>
        <p:spPr>
          <a:xfrm>
            <a:off x="1324389" y="1101947"/>
            <a:ext cx="5136045" cy="646331"/>
          </a:xfrm>
          <a:prstGeom prst="rect">
            <a:avLst/>
          </a:prstGeom>
          <a:noFill/>
        </p:spPr>
        <p:txBody>
          <a:bodyPr wrap="square">
            <a:spAutoFit/>
          </a:bodyPr>
          <a:lstStyle/>
          <a:p>
            <a:r>
              <a:rPr lang="en-US" sz="3600" b="1" dirty="0">
                <a:solidFill>
                  <a:schemeClr val="bg1"/>
                </a:solidFill>
                <a:effectLst/>
                <a:latin typeface="Century Gothic" panose="020B0502020202020204" pitchFamily="34" charset="0"/>
                <a:ea typeface="Times New Roman" panose="02020603050405020304" pitchFamily="18" charset="0"/>
              </a:rPr>
              <a:t>Purpose Trusts in God</a:t>
            </a:r>
            <a:endParaRPr lang="en-GH" sz="3600" b="1" dirty="0">
              <a:solidFill>
                <a:schemeClr val="bg1"/>
              </a:solidFill>
            </a:endParaRPr>
          </a:p>
        </p:txBody>
      </p:sp>
      <p:sp>
        <p:nvSpPr>
          <p:cNvPr id="9" name="TextBox 8">
            <a:extLst>
              <a:ext uri="{FF2B5EF4-FFF2-40B4-BE49-F238E27FC236}">
                <a16:creationId xmlns:a16="http://schemas.microsoft.com/office/drawing/2014/main" id="{A7361E9E-9814-DBF2-B160-E33989B01BA0}"/>
              </a:ext>
            </a:extLst>
          </p:cNvPr>
          <p:cNvSpPr txBox="1"/>
          <p:nvPr/>
        </p:nvSpPr>
        <p:spPr>
          <a:xfrm>
            <a:off x="817492" y="1917702"/>
            <a:ext cx="5642942" cy="3539430"/>
          </a:xfrm>
          <a:prstGeom prst="rect">
            <a:avLst/>
          </a:prstGeom>
          <a:noFill/>
        </p:spPr>
        <p:txBody>
          <a:bodyPr wrap="square">
            <a:spAutoFit/>
          </a:bodyPr>
          <a:lstStyle/>
          <a:p>
            <a:r>
              <a:rPr lang="en-US" sz="2800" dirty="0">
                <a:solidFill>
                  <a:schemeClr val="bg1"/>
                </a:solidFill>
                <a:effectLst/>
                <a:latin typeface="Century Gothic" panose="020B0502020202020204" pitchFamily="34" charset="0"/>
                <a:ea typeface="Times New Roman" panose="02020603050405020304" pitchFamily="18" charset="0"/>
              </a:rPr>
              <a:t>We face big challenges as Pathfinders—in our schools, homes, and communities. Sometimes these challenges feel like giants that disrupt our peace. We all face attacks from the enemy. That’s why we must be alert.</a:t>
            </a:r>
            <a:endParaRPr lang="en-GH" sz="2800" dirty="0">
              <a:solidFill>
                <a:schemeClr val="bg1"/>
              </a:solidFill>
              <a:effectLst/>
              <a:latin typeface="Century Gothic" panose="020B0502020202020204" pitchFamily="34" charset="0"/>
              <a:ea typeface="Times New Roman" panose="02020603050405020304" pitchFamily="18" charset="0"/>
            </a:endParaRPr>
          </a:p>
        </p:txBody>
      </p:sp>
      <p:pic>
        <p:nvPicPr>
          <p:cNvPr id="10" name="Picture 9" descr="A red triangle with yellow border and a sword in the center&#10;&#10;AI-generated content may be incorrect.">
            <a:extLst>
              <a:ext uri="{FF2B5EF4-FFF2-40B4-BE49-F238E27FC236}">
                <a16:creationId xmlns:a16="http://schemas.microsoft.com/office/drawing/2014/main" id="{2997623B-867B-EC3D-CFD9-D695901DA249}"/>
              </a:ext>
            </a:extLst>
          </p:cNvPr>
          <p:cNvPicPr>
            <a:picLocks noChangeAspect="1"/>
          </p:cNvPicPr>
          <p:nvPr/>
        </p:nvPicPr>
        <p:blipFill>
          <a:blip r:embed="rId5">
            <a:alphaModFix amt="15000"/>
            <a:extLst>
              <a:ext uri="{28A0092B-C50C-407E-A947-70E740481C1C}">
                <a14:useLocalDpi xmlns:a14="http://schemas.microsoft.com/office/drawing/2010/main" val="0"/>
              </a:ext>
            </a:extLst>
          </a:blip>
          <a:stretch>
            <a:fillRect/>
          </a:stretch>
        </p:blipFill>
        <p:spPr>
          <a:xfrm>
            <a:off x="6746262" y="4300541"/>
            <a:ext cx="1819278" cy="1819278"/>
          </a:xfrm>
          <a:prstGeom prst="rect">
            <a:avLst/>
          </a:prstGeom>
        </p:spPr>
      </p:pic>
    </p:spTree>
    <p:extLst>
      <p:ext uri="{BB962C8B-B14F-4D97-AF65-F5344CB8AC3E}">
        <p14:creationId xmlns:p14="http://schemas.microsoft.com/office/powerpoint/2010/main" val="30142740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words and symbols&#10;&#10;AI-generated content may be incorrect.">
            <a:extLst>
              <a:ext uri="{FF2B5EF4-FFF2-40B4-BE49-F238E27FC236}">
                <a16:creationId xmlns:a16="http://schemas.microsoft.com/office/drawing/2014/main" id="{6962AC50-3DD2-A752-93F5-BF1860AE4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431" y="268970"/>
            <a:ext cx="6597962" cy="6320059"/>
          </a:xfrm>
          <a:prstGeom prst="rect">
            <a:avLst/>
          </a:prstGeom>
        </p:spPr>
      </p:pic>
    </p:spTree>
    <p:extLst>
      <p:ext uri="{BB962C8B-B14F-4D97-AF65-F5344CB8AC3E}">
        <p14:creationId xmlns:p14="http://schemas.microsoft.com/office/powerpoint/2010/main" val="2317755369"/>
      </p:ext>
    </p:extLst>
  </p:cSld>
  <p:clrMapOvr>
    <a:masterClrMapping/>
  </p:clrMapOvr>
  <mc:AlternateContent xmlns:mc="http://schemas.openxmlformats.org/markup-compatibility/2006">
    <mc:Choice xmlns:p14="http://schemas.microsoft.com/office/powerpoint/2010/main" Requires="p14">
      <p:transition spd="slow" p14:dur="1500">
        <p:newsflash/>
      </p:transition>
    </mc:Choice>
    <mc:Fallback>
      <p:transition spd="slow">
        <p:newsflash/>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6000" r="11000" b="-5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401CDA-713E-D95E-C21A-2593F0BC53E3}"/>
              </a:ext>
            </a:extLst>
          </p:cNvPr>
          <p:cNvSpPr txBox="1"/>
          <p:nvPr/>
        </p:nvSpPr>
        <p:spPr>
          <a:xfrm>
            <a:off x="1324388" y="1564432"/>
            <a:ext cx="5106229" cy="2554545"/>
          </a:xfrm>
          <a:prstGeom prst="rect">
            <a:avLst/>
          </a:prstGeom>
          <a:noFill/>
        </p:spPr>
        <p:txBody>
          <a:bodyPr wrap="square">
            <a:spAutoFit/>
          </a:bodyPr>
          <a:lstStyle/>
          <a:p>
            <a:r>
              <a:rPr lang="en-US" sz="3200" dirty="0">
                <a:solidFill>
                  <a:srgbClr val="000000"/>
                </a:solidFill>
                <a:effectLst/>
                <a:latin typeface="Century Gothic" panose="020B0502020202020204" pitchFamily="34" charset="0"/>
                <a:ea typeface="Times New Roman" panose="02020603050405020304" pitchFamily="18" charset="0"/>
              </a:rPr>
              <a:t>“For forty days the Israelite army had trembled before the Philistine giant’s arrogant challenge…”</a:t>
            </a:r>
            <a:endParaRPr lang="en-GH" sz="3200" dirty="0">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7A037319-D8BF-C8CF-5EC7-E05B9F25480D}"/>
              </a:ext>
            </a:extLst>
          </p:cNvPr>
          <p:cNvSpPr txBox="1"/>
          <p:nvPr/>
        </p:nvSpPr>
        <p:spPr>
          <a:xfrm>
            <a:off x="1317762" y="4208429"/>
            <a:ext cx="4778238" cy="400110"/>
          </a:xfrm>
          <a:prstGeom prst="rect">
            <a:avLst/>
          </a:prstGeom>
          <a:noFill/>
        </p:spPr>
        <p:txBody>
          <a:bodyPr wrap="square">
            <a:spAutoFit/>
          </a:bodyPr>
          <a:lstStyle/>
          <a:p>
            <a:r>
              <a:rPr lang="en-US" sz="2000" b="1" dirty="0">
                <a:solidFill>
                  <a:srgbClr val="000000"/>
                </a:solidFill>
                <a:effectLst/>
                <a:latin typeface="Century Gothic" panose="020B0502020202020204" pitchFamily="34" charset="0"/>
                <a:ea typeface="Times New Roman" panose="02020603050405020304" pitchFamily="18" charset="0"/>
              </a:rPr>
              <a:t>(Patriarchs and Prophets, p. 634.2)</a:t>
            </a:r>
            <a:endParaRPr lang="en-GH" sz="2000" b="1" dirty="0">
              <a:latin typeface="Century Gothic" panose="020B0502020202020204" pitchFamily="34" charset="0"/>
            </a:endParaRPr>
          </a:p>
        </p:txBody>
      </p:sp>
      <p:pic>
        <p:nvPicPr>
          <p:cNvPr id="9" name="Picture 8" descr="A person with braided hair and a white collared shirt&#10;&#10;AI-generated content may be incorrect.">
            <a:extLst>
              <a:ext uri="{FF2B5EF4-FFF2-40B4-BE49-F238E27FC236}">
                <a16:creationId xmlns:a16="http://schemas.microsoft.com/office/drawing/2014/main" id="{C0D26505-80C6-0667-EB15-FDB1D2496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730" y="1812331"/>
            <a:ext cx="2885660" cy="2885660"/>
          </a:xfrm>
          <a:prstGeom prst="rect">
            <a:avLst/>
          </a:prstGeom>
        </p:spPr>
      </p:pic>
    </p:spTree>
    <p:extLst>
      <p:ext uri="{BB962C8B-B14F-4D97-AF65-F5344CB8AC3E}">
        <p14:creationId xmlns:p14="http://schemas.microsoft.com/office/powerpoint/2010/main" val="11528341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D495BD-C3CC-07E3-F615-A6D6A381A0B1}"/>
              </a:ext>
            </a:extLst>
          </p:cNvPr>
          <p:cNvSpPr/>
          <p:nvPr/>
        </p:nvSpPr>
        <p:spPr>
          <a:xfrm>
            <a:off x="0" y="6720494"/>
            <a:ext cx="8804366" cy="45719"/>
          </a:xfrm>
          <a:prstGeom prst="rect">
            <a:avLst/>
          </a:prstGeom>
          <a:solidFill>
            <a:srgbClr val="D7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H"/>
          </a:p>
        </p:txBody>
      </p:sp>
      <p:sp>
        <p:nvSpPr>
          <p:cNvPr id="5" name="TextBox 4">
            <a:extLst>
              <a:ext uri="{FF2B5EF4-FFF2-40B4-BE49-F238E27FC236}">
                <a16:creationId xmlns:a16="http://schemas.microsoft.com/office/drawing/2014/main" id="{1B28E324-7A6B-5F4A-36A3-FFC4980BC250}"/>
              </a:ext>
            </a:extLst>
          </p:cNvPr>
          <p:cNvSpPr txBox="1"/>
          <p:nvPr/>
        </p:nvSpPr>
        <p:spPr>
          <a:xfrm>
            <a:off x="996227" y="1378779"/>
            <a:ext cx="4139559" cy="830997"/>
          </a:xfrm>
          <a:prstGeom prst="rect">
            <a:avLst/>
          </a:prstGeom>
          <a:noFill/>
        </p:spPr>
        <p:txBody>
          <a:bodyPr wrap="square">
            <a:spAutoFit/>
          </a:bodyPr>
          <a:lstStyle/>
          <a:p>
            <a:r>
              <a:rPr lang="en-US" sz="4800" kern="0" dirty="0">
                <a:solidFill>
                  <a:schemeClr val="bg1"/>
                </a:solidFill>
                <a:effectLst/>
                <a:latin typeface="Century Gothic" panose="020B0502020202020204" pitchFamily="34" charset="0"/>
                <a:ea typeface="Times New Roman" panose="02020603050405020304" pitchFamily="18" charset="0"/>
              </a:rPr>
              <a:t>with Purpose</a:t>
            </a:r>
            <a:endParaRPr lang="en-GH" sz="4800"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AE2776BC-0773-41F3-6C32-2F724FC0788F}"/>
              </a:ext>
            </a:extLst>
          </p:cNvPr>
          <p:cNvSpPr txBox="1"/>
          <p:nvPr/>
        </p:nvSpPr>
        <p:spPr>
          <a:xfrm>
            <a:off x="891867" y="458713"/>
            <a:ext cx="5677051" cy="1323439"/>
          </a:xfrm>
          <a:prstGeom prst="rect">
            <a:avLst/>
          </a:prstGeom>
          <a:noFill/>
        </p:spPr>
        <p:txBody>
          <a:bodyPr wrap="square">
            <a:spAutoFit/>
          </a:bodyPr>
          <a:lstStyle/>
          <a:p>
            <a:r>
              <a:rPr lang="en-US" sz="8000" b="1" kern="0" dirty="0">
                <a:solidFill>
                  <a:schemeClr val="bg1"/>
                </a:solidFill>
                <a:effectLst/>
                <a:latin typeface="Century Gothic" panose="020B0502020202020204" pitchFamily="34" charset="0"/>
                <a:ea typeface="Times New Roman" panose="02020603050405020304" pitchFamily="18" charset="0"/>
              </a:rPr>
              <a:t>Pathfinders</a:t>
            </a:r>
            <a:endParaRPr lang="en-GH" sz="8000" b="1" dirty="0">
              <a:solidFill>
                <a:schemeClr val="bg1"/>
              </a:solidFill>
              <a:latin typeface="Century Gothic" panose="020B0502020202020204" pitchFamily="34" charset="0"/>
            </a:endParaRPr>
          </a:p>
        </p:txBody>
      </p:sp>
      <p:cxnSp>
        <p:nvCxnSpPr>
          <p:cNvPr id="15" name="Straight Connector 14">
            <a:extLst>
              <a:ext uri="{FF2B5EF4-FFF2-40B4-BE49-F238E27FC236}">
                <a16:creationId xmlns:a16="http://schemas.microsoft.com/office/drawing/2014/main" id="{C00F927E-3C2D-C297-8C16-221A04F71F2F}"/>
              </a:ext>
            </a:extLst>
          </p:cNvPr>
          <p:cNvCxnSpPr>
            <a:cxnSpLocks/>
          </p:cNvCxnSpPr>
          <p:nvPr/>
        </p:nvCxnSpPr>
        <p:spPr>
          <a:xfrm>
            <a:off x="2473091" y="2217770"/>
            <a:ext cx="222811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97FFC8C9-D595-C4DD-4259-6D1A78DEC6A7}"/>
              </a:ext>
            </a:extLst>
          </p:cNvPr>
          <p:cNvSpPr/>
          <p:nvPr/>
        </p:nvSpPr>
        <p:spPr>
          <a:xfrm>
            <a:off x="-1" y="6820271"/>
            <a:ext cx="10761133" cy="45719"/>
          </a:xfrm>
          <a:prstGeom prst="rect">
            <a:avLst/>
          </a:prstGeom>
          <a:solidFill>
            <a:srgbClr val="E7C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H"/>
          </a:p>
        </p:txBody>
      </p:sp>
      <p:pic>
        <p:nvPicPr>
          <p:cNvPr id="20" name="Picture 19" descr="A logo for a company&#10;&#10;AI-generated content may be incorrect.">
            <a:extLst>
              <a:ext uri="{FF2B5EF4-FFF2-40B4-BE49-F238E27FC236}">
                <a16:creationId xmlns:a16="http://schemas.microsoft.com/office/drawing/2014/main" id="{E76CBEC2-908F-F8AC-0977-5FCB691B7F65}"/>
              </a:ext>
            </a:extLst>
          </p:cNvPr>
          <p:cNvPicPr>
            <a:picLocks noChangeAspect="1"/>
          </p:cNvPicPr>
          <p:nvPr/>
        </p:nvPicPr>
        <p:blipFill>
          <a:blip r:embed="rId2">
            <a:alphaModFix amt="27000"/>
            <a:extLst>
              <a:ext uri="{28A0092B-C50C-407E-A947-70E740481C1C}">
                <a14:useLocalDpi xmlns:a14="http://schemas.microsoft.com/office/drawing/2010/main" val="0"/>
              </a:ext>
            </a:extLst>
          </a:blip>
          <a:stretch>
            <a:fillRect/>
          </a:stretch>
        </p:blipFill>
        <p:spPr>
          <a:xfrm>
            <a:off x="1227394" y="2209776"/>
            <a:ext cx="4514808" cy="4273784"/>
          </a:xfrm>
          <a:prstGeom prst="rect">
            <a:avLst/>
          </a:prstGeom>
        </p:spPr>
      </p:pic>
      <p:pic>
        <p:nvPicPr>
          <p:cNvPr id="6" name="Picture 5" descr="A child in a uniform&#10;&#10;AI-generated content may be incorrect.">
            <a:extLst>
              <a:ext uri="{FF2B5EF4-FFF2-40B4-BE49-F238E27FC236}">
                <a16:creationId xmlns:a16="http://schemas.microsoft.com/office/drawing/2014/main" id="{0F659D95-FF44-D318-FA5B-F9A1C5B82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063" y="-37729"/>
            <a:ext cx="4572000" cy="6858000"/>
          </a:xfrm>
          <a:prstGeom prst="rect">
            <a:avLst/>
          </a:prstGeom>
        </p:spPr>
      </p:pic>
    </p:spTree>
    <p:extLst>
      <p:ext uri="{BB962C8B-B14F-4D97-AF65-F5344CB8AC3E}">
        <p14:creationId xmlns:p14="http://schemas.microsoft.com/office/powerpoint/2010/main" val="41481117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34A603-61FB-5C2A-8084-88F16877F394}"/>
              </a:ext>
            </a:extLst>
          </p:cNvPr>
          <p:cNvSpPr txBox="1"/>
          <p:nvPr/>
        </p:nvSpPr>
        <p:spPr>
          <a:xfrm>
            <a:off x="906946" y="1139184"/>
            <a:ext cx="5189054" cy="3600986"/>
          </a:xfrm>
          <a:prstGeom prst="rect">
            <a:avLst/>
          </a:prstGeom>
          <a:noFill/>
        </p:spPr>
        <p:txBody>
          <a:bodyPr wrap="square">
            <a:spAutoFit/>
          </a:bodyPr>
          <a:lstStyle/>
          <a:p>
            <a:r>
              <a:rPr lang="en-US" sz="3600" b="1" dirty="0">
                <a:effectLst/>
                <a:latin typeface="Century Gothic" panose="020B0502020202020204" pitchFamily="34" charset="0"/>
                <a:ea typeface="Times New Roman" panose="02020603050405020304" pitchFamily="18" charset="0"/>
              </a:rPr>
              <a:t>David said:</a:t>
            </a:r>
            <a:endParaRPr lang="en-GH" sz="3600" b="1" dirty="0">
              <a:effectLst/>
              <a:latin typeface="Century Gothic" panose="020B0502020202020204" pitchFamily="34" charset="0"/>
              <a:ea typeface="Times New Roman" panose="02020603050405020304" pitchFamily="18" charset="0"/>
            </a:endParaRPr>
          </a:p>
          <a:p>
            <a:r>
              <a:rPr lang="en-US" sz="3200" dirty="0">
                <a:effectLst/>
                <a:latin typeface="Century Gothic" panose="020B0502020202020204" pitchFamily="34" charset="0"/>
                <a:ea typeface="Times New Roman" panose="02020603050405020304" pitchFamily="18" charset="0"/>
              </a:rPr>
              <a:t>“You come against me with sword and spear and javelin, but I come against you in the name of the Lord Almighty…” — 1 Samuel 17:45, NIV</a:t>
            </a:r>
            <a:endParaRPr lang="en-GH" sz="3200" dirty="0">
              <a:effectLst/>
              <a:latin typeface="Century Gothic" panose="020B0502020202020204" pitchFamily="34" charset="0"/>
              <a:ea typeface="Times New Roman" panose="02020603050405020304" pitchFamily="18" charset="0"/>
            </a:endParaRPr>
          </a:p>
        </p:txBody>
      </p:sp>
      <p:pic>
        <p:nvPicPr>
          <p:cNvPr id="6" name="Picture 5" descr="A person in a garment&#10;&#10;AI-generated content may be incorrect.">
            <a:extLst>
              <a:ext uri="{FF2B5EF4-FFF2-40B4-BE49-F238E27FC236}">
                <a16:creationId xmlns:a16="http://schemas.microsoft.com/office/drawing/2014/main" id="{015B8894-03B3-8747-8B18-5F7DE875F7E6}"/>
              </a:ext>
            </a:extLst>
          </p:cNvPr>
          <p:cNvPicPr>
            <a:picLocks noChangeAspect="1"/>
          </p:cNvPicPr>
          <p:nvPr/>
        </p:nvPicPr>
        <p:blipFill>
          <a:blip r:embed="rId4">
            <a:extLst>
              <a:ext uri="{28A0092B-C50C-407E-A947-70E740481C1C}">
                <a14:useLocalDpi xmlns:a14="http://schemas.microsoft.com/office/drawing/2010/main" val="0"/>
              </a:ext>
            </a:extLst>
          </a:blip>
          <a:srcRect l="21055" r="28116"/>
          <a:stretch/>
        </p:blipFill>
        <p:spPr>
          <a:xfrm>
            <a:off x="5208103" y="825120"/>
            <a:ext cx="5446644" cy="6032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2268586"/>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2D2A"/>
        </a:solidFill>
        <a:effectLst/>
      </p:bgPr>
    </p:bg>
    <p:spTree>
      <p:nvGrpSpPr>
        <p:cNvPr id="1" name=""/>
        <p:cNvGrpSpPr/>
        <p:nvPr/>
      </p:nvGrpSpPr>
      <p:grpSpPr>
        <a:xfrm>
          <a:off x="0" y="0"/>
          <a:ext cx="0" cy="0"/>
          <a:chOff x="0" y="0"/>
          <a:chExt cx="0" cy="0"/>
        </a:xfrm>
      </p:grpSpPr>
      <p:pic>
        <p:nvPicPr>
          <p:cNvPr id="9" name="Picture 8" descr="A painting of a person kneeling in a cave&#10;&#10;AI-generated content may be incorrect.">
            <a:extLst>
              <a:ext uri="{FF2B5EF4-FFF2-40B4-BE49-F238E27FC236}">
                <a16:creationId xmlns:a16="http://schemas.microsoft.com/office/drawing/2014/main" id="{930A071C-5B27-DF42-8FF9-7D57DFE55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76" y="998332"/>
            <a:ext cx="5134021" cy="5784331"/>
          </a:xfrm>
          <a:prstGeom prst="rect">
            <a:avLst/>
          </a:prstGeom>
          <a:effectLst>
            <a:softEdge rad="1270000"/>
          </a:effectLst>
        </p:spPr>
      </p:pic>
      <p:sp>
        <p:nvSpPr>
          <p:cNvPr id="5" name="TextBox 4">
            <a:extLst>
              <a:ext uri="{FF2B5EF4-FFF2-40B4-BE49-F238E27FC236}">
                <a16:creationId xmlns:a16="http://schemas.microsoft.com/office/drawing/2014/main" id="{E57939AA-2A46-BB90-AAAD-58A1493B21E8}"/>
              </a:ext>
            </a:extLst>
          </p:cNvPr>
          <p:cNvSpPr txBox="1"/>
          <p:nvPr/>
        </p:nvSpPr>
        <p:spPr>
          <a:xfrm>
            <a:off x="496957" y="809247"/>
            <a:ext cx="6954907" cy="584775"/>
          </a:xfrm>
          <a:prstGeom prst="rect">
            <a:avLst/>
          </a:prstGeom>
          <a:noFill/>
        </p:spPr>
        <p:txBody>
          <a:bodyPr wrap="square">
            <a:spAutoFit/>
          </a:bodyPr>
          <a:lstStyle/>
          <a:p>
            <a:pPr marL="400050" indent="-400050">
              <a:buFont typeface="+mj-lt"/>
              <a:buAutoNum type="romanUcPeriod" startAt="4"/>
            </a:pPr>
            <a:r>
              <a:rPr lang="en-US" sz="3200" b="1" dirty="0">
                <a:solidFill>
                  <a:schemeClr val="bg1"/>
                </a:solidFill>
                <a:effectLst/>
                <a:latin typeface="Century Gothic" panose="020B0502020202020204" pitchFamily="34" charset="0"/>
                <a:ea typeface="Times New Roman" panose="02020603050405020304" pitchFamily="18" charset="0"/>
              </a:rPr>
              <a:t>The Path of Purpose is Not Easy</a:t>
            </a:r>
            <a:endParaRPr lang="en-GH" sz="3200" b="1" dirty="0">
              <a:solidFill>
                <a:schemeClr val="bg1"/>
              </a:solidFill>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5B00690A-1102-EB3A-F824-00CC202D5A6A}"/>
              </a:ext>
            </a:extLst>
          </p:cNvPr>
          <p:cNvSpPr txBox="1"/>
          <p:nvPr/>
        </p:nvSpPr>
        <p:spPr>
          <a:xfrm>
            <a:off x="926824" y="1443841"/>
            <a:ext cx="5000211" cy="3970318"/>
          </a:xfrm>
          <a:prstGeom prst="rect">
            <a:avLst/>
          </a:prstGeom>
          <a:noFill/>
        </p:spPr>
        <p:txBody>
          <a:bodyPr wrap="square">
            <a:spAutoFit/>
          </a:bodyPr>
          <a:lstStyle/>
          <a:p>
            <a:r>
              <a:rPr lang="en-US" sz="2800" dirty="0">
                <a:solidFill>
                  <a:schemeClr val="bg1"/>
                </a:solidFill>
                <a:effectLst/>
                <a:latin typeface="Century Gothic" panose="020B0502020202020204" pitchFamily="34" charset="0"/>
                <a:ea typeface="Times New Roman" panose="02020603050405020304" pitchFamily="18" charset="0"/>
              </a:rPr>
              <a:t>Remember, one great victory doesn’t mean the trials are over.</a:t>
            </a:r>
            <a:br>
              <a:rPr lang="en-US" sz="2800" dirty="0">
                <a:solidFill>
                  <a:schemeClr val="bg1"/>
                </a:solidFill>
                <a:effectLst/>
                <a:latin typeface="Century Gothic" panose="020B0502020202020204" pitchFamily="34" charset="0"/>
                <a:ea typeface="Times New Roman" panose="02020603050405020304" pitchFamily="18" charset="0"/>
              </a:rPr>
            </a:br>
            <a:r>
              <a:rPr lang="en-US" sz="2800" dirty="0">
                <a:solidFill>
                  <a:schemeClr val="bg1"/>
                </a:solidFill>
                <a:effectLst/>
                <a:latin typeface="Century Gothic" panose="020B0502020202020204" pitchFamily="34" charset="0"/>
                <a:ea typeface="Times New Roman" panose="02020603050405020304" pitchFamily="18" charset="0"/>
              </a:rPr>
              <a:t>After killing Goliath, was David crowned king? No! He was pursued for years by King Saul. He lived in caves, was betrayed, and went hungry.</a:t>
            </a:r>
            <a:endParaRPr lang="en-GH" sz="2800" dirty="0">
              <a:solidFill>
                <a:schemeClr val="bg1"/>
              </a:solidFill>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193212815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4C6D5"/>
        </a:solidFill>
        <a:effectLst/>
      </p:bgPr>
    </p:bg>
    <p:spTree>
      <p:nvGrpSpPr>
        <p:cNvPr id="1" name=""/>
        <p:cNvGrpSpPr/>
        <p:nvPr/>
      </p:nvGrpSpPr>
      <p:grpSpPr>
        <a:xfrm>
          <a:off x="0" y="0"/>
          <a:ext cx="0" cy="0"/>
          <a:chOff x="0" y="0"/>
          <a:chExt cx="0" cy="0"/>
        </a:xfrm>
      </p:grpSpPr>
      <p:pic>
        <p:nvPicPr>
          <p:cNvPr id="13" name="Picture 12" descr="A group of people in a cave&#10;&#10;AI-generated content may be incorrect.">
            <a:extLst>
              <a:ext uri="{FF2B5EF4-FFF2-40B4-BE49-F238E27FC236}">
                <a16:creationId xmlns:a16="http://schemas.microsoft.com/office/drawing/2014/main" id="{2615E196-AB58-D435-4121-1CF163027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31" y="-100183"/>
            <a:ext cx="7284328" cy="7276235"/>
          </a:xfrm>
          <a:prstGeom prst="rect">
            <a:avLst/>
          </a:prstGeom>
          <a:effectLst>
            <a:softEdge rad="1270000"/>
          </a:effectLst>
        </p:spPr>
      </p:pic>
      <p:sp>
        <p:nvSpPr>
          <p:cNvPr id="5" name="TextBox 4">
            <a:extLst>
              <a:ext uri="{FF2B5EF4-FFF2-40B4-BE49-F238E27FC236}">
                <a16:creationId xmlns:a16="http://schemas.microsoft.com/office/drawing/2014/main" id="{DEE976F2-86D0-4A12-83A6-A04C68CDEEA6}"/>
              </a:ext>
            </a:extLst>
          </p:cNvPr>
          <p:cNvSpPr txBox="1"/>
          <p:nvPr/>
        </p:nvSpPr>
        <p:spPr>
          <a:xfrm>
            <a:off x="3749538" y="608494"/>
            <a:ext cx="4988201" cy="646331"/>
          </a:xfrm>
          <a:prstGeom prst="rect">
            <a:avLst/>
          </a:prstGeom>
          <a:noFill/>
        </p:spPr>
        <p:txBody>
          <a:bodyPr wrap="square">
            <a:spAutoFit/>
          </a:bodyPr>
          <a:lstStyle/>
          <a:p>
            <a:pPr marL="857250" indent="-857250">
              <a:buFont typeface="+mj-lt"/>
              <a:buAutoNum type="romanUcPeriod" startAt="5"/>
            </a:pPr>
            <a:r>
              <a:rPr lang="en-US" sz="3600" b="1" dirty="0">
                <a:solidFill>
                  <a:srgbClr val="000000"/>
                </a:solidFill>
                <a:effectLst/>
                <a:latin typeface="Century Gothic" panose="020B0502020202020204" pitchFamily="34" charset="0"/>
                <a:ea typeface="Times New Roman" panose="02020603050405020304" pitchFamily="18" charset="0"/>
              </a:rPr>
              <a:t>A Pathfinder with</a:t>
            </a:r>
            <a:endParaRPr lang="en-GH" sz="3600" b="1" dirty="0">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7CC7E6C2-58B4-FA5D-8BDE-A49075B17AFA}"/>
              </a:ext>
            </a:extLst>
          </p:cNvPr>
          <p:cNvSpPr txBox="1"/>
          <p:nvPr/>
        </p:nvSpPr>
        <p:spPr>
          <a:xfrm>
            <a:off x="4563303" y="1055590"/>
            <a:ext cx="4822550" cy="646331"/>
          </a:xfrm>
          <a:prstGeom prst="rect">
            <a:avLst/>
          </a:prstGeom>
          <a:noFill/>
        </p:spPr>
        <p:txBody>
          <a:bodyPr wrap="square">
            <a:spAutoFit/>
          </a:bodyPr>
          <a:lstStyle/>
          <a:p>
            <a:r>
              <a:rPr lang="en-US" sz="3600" b="1" dirty="0">
                <a:solidFill>
                  <a:srgbClr val="000000"/>
                </a:solidFill>
                <a:effectLst/>
                <a:latin typeface="Century Gothic" panose="020B0502020202020204" pitchFamily="34" charset="0"/>
                <a:ea typeface="Times New Roman" panose="02020603050405020304" pitchFamily="18" charset="0"/>
              </a:rPr>
              <a:t>Purpose Honors God</a:t>
            </a:r>
            <a:endParaRPr lang="en-GH" sz="3600" dirty="0"/>
          </a:p>
        </p:txBody>
      </p:sp>
      <p:sp>
        <p:nvSpPr>
          <p:cNvPr id="9" name="TextBox 8">
            <a:extLst>
              <a:ext uri="{FF2B5EF4-FFF2-40B4-BE49-F238E27FC236}">
                <a16:creationId xmlns:a16="http://schemas.microsoft.com/office/drawing/2014/main" id="{77EF85AD-B328-A762-6F71-E818DF17F915}"/>
              </a:ext>
            </a:extLst>
          </p:cNvPr>
          <p:cNvSpPr txBox="1"/>
          <p:nvPr/>
        </p:nvSpPr>
        <p:spPr>
          <a:xfrm>
            <a:off x="5734878" y="1884441"/>
            <a:ext cx="3955774" cy="2062103"/>
          </a:xfrm>
          <a:prstGeom prst="rect">
            <a:avLst/>
          </a:prstGeom>
          <a:noFill/>
        </p:spPr>
        <p:txBody>
          <a:bodyPr wrap="square">
            <a:spAutoFit/>
          </a:bodyPr>
          <a:lstStyle/>
          <a:p>
            <a:r>
              <a:rPr lang="en-US" sz="3200" dirty="0">
                <a:solidFill>
                  <a:srgbClr val="000000"/>
                </a:solidFill>
                <a:effectLst/>
                <a:latin typeface="Century Gothic" panose="020B0502020202020204" pitchFamily="34" charset="0"/>
                <a:ea typeface="Times New Roman" panose="02020603050405020304" pitchFamily="18" charset="0"/>
              </a:rPr>
              <a:t>“I will not lay my hand on my lord, because he is the Lord’s anointed.”</a:t>
            </a:r>
            <a:endParaRPr lang="en-GH" sz="3200" dirty="0">
              <a:effectLst/>
              <a:latin typeface="Century Gothic" panose="020B050202020202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A679D521-61B7-4615-49E1-6C7F3EE51B08}"/>
              </a:ext>
            </a:extLst>
          </p:cNvPr>
          <p:cNvSpPr txBox="1"/>
          <p:nvPr/>
        </p:nvSpPr>
        <p:spPr>
          <a:xfrm>
            <a:off x="5627412" y="3953828"/>
            <a:ext cx="4345264" cy="523220"/>
          </a:xfrm>
          <a:prstGeom prst="rect">
            <a:avLst/>
          </a:prstGeom>
          <a:noFill/>
        </p:spPr>
        <p:txBody>
          <a:bodyPr wrap="square">
            <a:spAutoFit/>
          </a:bodyPr>
          <a:lstStyle/>
          <a:p>
            <a:r>
              <a:rPr lang="en-US" sz="2800" b="1" dirty="0">
                <a:solidFill>
                  <a:srgbClr val="000000"/>
                </a:solidFill>
                <a:effectLst/>
                <a:latin typeface="Century Gothic" panose="020B0502020202020204" pitchFamily="34" charset="0"/>
                <a:ea typeface="Times New Roman" panose="02020603050405020304" pitchFamily="18" charset="0"/>
              </a:rPr>
              <a:t>— 1 Samuel 24:10, NIV</a:t>
            </a:r>
            <a:endParaRPr lang="en-GH" sz="2800" b="1" dirty="0">
              <a:latin typeface="Century Gothic" panose="020B0502020202020204" pitchFamily="34" charset="0"/>
            </a:endParaRPr>
          </a:p>
        </p:txBody>
      </p:sp>
    </p:spTree>
    <p:extLst>
      <p:ext uri="{BB962C8B-B14F-4D97-AF65-F5344CB8AC3E}">
        <p14:creationId xmlns:p14="http://schemas.microsoft.com/office/powerpoint/2010/main" val="124648331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F2A26"/>
        </a:solidFill>
        <a:effectLst/>
      </p:bgPr>
    </p:bg>
    <p:spTree>
      <p:nvGrpSpPr>
        <p:cNvPr id="1" name=""/>
        <p:cNvGrpSpPr/>
        <p:nvPr/>
      </p:nvGrpSpPr>
      <p:grpSpPr>
        <a:xfrm>
          <a:off x="0" y="0"/>
          <a:ext cx="0" cy="0"/>
          <a:chOff x="0" y="0"/>
          <a:chExt cx="0" cy="0"/>
        </a:xfrm>
      </p:grpSpPr>
      <p:pic>
        <p:nvPicPr>
          <p:cNvPr id="7" name="Picture 6" descr="A painting of a person kneeling in a cave&#10;&#10;AI-generated content may be incorrect.">
            <a:extLst>
              <a:ext uri="{FF2B5EF4-FFF2-40B4-BE49-F238E27FC236}">
                <a16:creationId xmlns:a16="http://schemas.microsoft.com/office/drawing/2014/main" id="{D09ACD6C-A560-1E8B-0FCD-DF125F6E4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233" y="427383"/>
            <a:ext cx="5690005" cy="6410739"/>
          </a:xfrm>
          <a:prstGeom prst="rect">
            <a:avLst/>
          </a:prstGeom>
          <a:effectLst>
            <a:softEdge rad="1270000"/>
          </a:effectLst>
        </p:spPr>
      </p:pic>
      <p:sp>
        <p:nvSpPr>
          <p:cNvPr id="5" name="TextBox 4">
            <a:extLst>
              <a:ext uri="{FF2B5EF4-FFF2-40B4-BE49-F238E27FC236}">
                <a16:creationId xmlns:a16="http://schemas.microsoft.com/office/drawing/2014/main" id="{1A4DE2B8-A700-C7E3-8585-CC8DD81EBB16}"/>
              </a:ext>
            </a:extLst>
          </p:cNvPr>
          <p:cNvSpPr txBox="1"/>
          <p:nvPr/>
        </p:nvSpPr>
        <p:spPr>
          <a:xfrm>
            <a:off x="867188" y="1356547"/>
            <a:ext cx="4529759" cy="3970318"/>
          </a:xfrm>
          <a:prstGeom prst="rect">
            <a:avLst/>
          </a:prstGeom>
          <a:noFill/>
        </p:spPr>
        <p:txBody>
          <a:bodyPr wrap="square">
            <a:spAutoFit/>
          </a:bodyPr>
          <a:lstStyle/>
          <a:p>
            <a:r>
              <a:rPr lang="en-US" sz="3600" dirty="0">
                <a:solidFill>
                  <a:schemeClr val="bg1"/>
                </a:solidFill>
                <a:effectLst/>
                <a:latin typeface="Century Gothic" panose="020B0502020202020204" pitchFamily="34" charset="0"/>
                <a:ea typeface="Times New Roman" panose="02020603050405020304" pitchFamily="18" charset="0"/>
              </a:rPr>
              <a:t>David had power—but also reverence for God. </a:t>
            </a:r>
          </a:p>
          <a:p>
            <a:r>
              <a:rPr lang="en-US" sz="3600" dirty="0">
                <a:solidFill>
                  <a:schemeClr val="bg1"/>
                </a:solidFill>
                <a:effectLst/>
                <a:latin typeface="Century Gothic" panose="020B0502020202020204" pitchFamily="34" charset="0"/>
                <a:ea typeface="Times New Roman" panose="02020603050405020304" pitchFamily="18" charset="0"/>
              </a:rPr>
              <a:t>He acknowledged authority and respected the Lord’s anointed.</a:t>
            </a:r>
            <a:endParaRPr lang="en-GH" sz="3600" dirty="0">
              <a:solidFill>
                <a:schemeClr val="bg1"/>
              </a:solidFill>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20968526"/>
      </p:ext>
    </p:extLst>
  </p:cSld>
  <p:clrMapOvr>
    <a:masterClrMapping/>
  </p:clrMapOvr>
  <p:transition spd="slow">
    <p:comb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EB60EA-6FF0-7CD8-3C87-53DCE4712C07}"/>
              </a:ext>
            </a:extLst>
          </p:cNvPr>
          <p:cNvSpPr txBox="1"/>
          <p:nvPr/>
        </p:nvSpPr>
        <p:spPr>
          <a:xfrm>
            <a:off x="618712" y="1221675"/>
            <a:ext cx="4569514" cy="4832092"/>
          </a:xfrm>
          <a:prstGeom prst="rect">
            <a:avLst/>
          </a:prstGeom>
          <a:noFill/>
        </p:spPr>
        <p:txBody>
          <a:bodyPr wrap="square">
            <a:spAutoFit/>
          </a:bodyPr>
          <a:lstStyle/>
          <a:p>
            <a:r>
              <a:rPr lang="en-US" sz="2800" dirty="0">
                <a:solidFill>
                  <a:srgbClr val="000000"/>
                </a:solidFill>
                <a:effectLst/>
                <a:latin typeface="Century Gothic" panose="020B0502020202020204" pitchFamily="34" charset="0"/>
                <a:ea typeface="Times New Roman" panose="02020603050405020304" pitchFamily="18" charset="0"/>
              </a:rPr>
              <a:t>Pathfinders respect their pastors, directors, counselors, parents, teachers, and leaders.</a:t>
            </a:r>
            <a:br>
              <a:rPr lang="en-US" sz="2800" dirty="0">
                <a:solidFill>
                  <a:srgbClr val="000000"/>
                </a:solidFill>
                <a:effectLst/>
                <a:latin typeface="Century Gothic" panose="020B0502020202020204" pitchFamily="34" charset="0"/>
                <a:ea typeface="Times New Roman" panose="02020603050405020304" pitchFamily="18" charset="0"/>
              </a:rPr>
            </a:br>
            <a:r>
              <a:rPr lang="en-US" sz="2800" dirty="0">
                <a:solidFill>
                  <a:srgbClr val="000000"/>
                </a:solidFill>
                <a:effectLst/>
                <a:latin typeface="Century Gothic" panose="020B0502020202020204" pitchFamily="34" charset="0"/>
                <a:ea typeface="Times New Roman" panose="02020603050405020304" pitchFamily="18" charset="0"/>
              </a:rPr>
              <a:t>Purpose never justifies doing wrong. </a:t>
            </a:r>
          </a:p>
          <a:p>
            <a:r>
              <a:rPr lang="en-US" sz="2800" dirty="0">
                <a:solidFill>
                  <a:srgbClr val="000000"/>
                </a:solidFill>
                <a:effectLst/>
                <a:latin typeface="Century Gothic" panose="020B0502020202020204" pitchFamily="34" charset="0"/>
                <a:ea typeface="Times New Roman" panose="02020603050405020304" pitchFamily="18" charset="0"/>
              </a:rPr>
              <a:t>A true Pathfinder with purpose doesn’t just seek results—they seek to please God in everything.</a:t>
            </a:r>
            <a:endParaRPr lang="en-GH" sz="2800" dirty="0">
              <a:effectLst/>
              <a:latin typeface="Century Gothic" panose="020B0502020202020204" pitchFamily="34" charset="0"/>
              <a:ea typeface="Times New Roman" panose="02020603050405020304" pitchFamily="18" charset="0"/>
            </a:endParaRPr>
          </a:p>
        </p:txBody>
      </p:sp>
      <p:pic>
        <p:nvPicPr>
          <p:cNvPr id="7" name="Picture 6" descr="A person in a uniform&#10;&#10;AI-generated content may be incorrect.">
            <a:extLst>
              <a:ext uri="{FF2B5EF4-FFF2-40B4-BE49-F238E27FC236}">
                <a16:creationId xmlns:a16="http://schemas.microsoft.com/office/drawing/2014/main" id="{BBC14603-4C3C-0471-5A25-C6FB4B853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748" y="1590261"/>
            <a:ext cx="3511826" cy="5267739"/>
          </a:xfrm>
          <a:prstGeom prst="rect">
            <a:avLst/>
          </a:prstGeom>
          <a:ln>
            <a:noFill/>
          </a:ln>
          <a:effectLst>
            <a:outerShdw blurRad="292100" dist="139700" dir="2700000" algn="tl" rotWithShape="0">
              <a:srgbClr val="333333">
                <a:alpha val="65000"/>
              </a:srgbClr>
            </a:outerShdw>
          </a:effectLst>
        </p:spPr>
      </p:pic>
      <p:pic>
        <p:nvPicPr>
          <p:cNvPr id="9" name="Picture 8" descr="A person in a white uniform with a yellow scarf&#10;&#10;AI-generated content may be incorrect.">
            <a:extLst>
              <a:ext uri="{FF2B5EF4-FFF2-40B4-BE49-F238E27FC236}">
                <a16:creationId xmlns:a16="http://schemas.microsoft.com/office/drawing/2014/main" id="{74D6E297-CDC4-5546-3202-A358338C9B58}"/>
              </a:ext>
            </a:extLst>
          </p:cNvPr>
          <p:cNvPicPr>
            <a:picLocks noChangeAspect="1"/>
          </p:cNvPicPr>
          <p:nvPr/>
        </p:nvPicPr>
        <p:blipFill>
          <a:blip r:embed="rId4">
            <a:extLst>
              <a:ext uri="{28A0092B-C50C-407E-A947-70E740481C1C}">
                <a14:useLocalDpi xmlns:a14="http://schemas.microsoft.com/office/drawing/2010/main" val="0"/>
              </a:ext>
            </a:extLst>
          </a:blip>
          <a:srcRect t="10808"/>
          <a:stretch/>
        </p:blipFill>
        <p:spPr>
          <a:xfrm>
            <a:off x="6549888" y="1135728"/>
            <a:ext cx="4277138" cy="5722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07302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a crown and holding his hands together&#10;&#10;AI-generated content may be incorrect.">
            <a:extLst>
              <a:ext uri="{FF2B5EF4-FFF2-40B4-BE49-F238E27FC236}">
                <a16:creationId xmlns:a16="http://schemas.microsoft.com/office/drawing/2014/main" id="{CF99F6AA-B90E-E259-3B09-9C5C24E8A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5629" cy="6858000"/>
          </a:xfrm>
          <a:prstGeom prst="rect">
            <a:avLst/>
          </a:prstGeom>
        </p:spPr>
      </p:pic>
      <p:sp>
        <p:nvSpPr>
          <p:cNvPr id="5" name="TextBox 4">
            <a:extLst>
              <a:ext uri="{FF2B5EF4-FFF2-40B4-BE49-F238E27FC236}">
                <a16:creationId xmlns:a16="http://schemas.microsoft.com/office/drawing/2014/main" id="{D5132992-8367-9000-A636-CB1A12EE348A}"/>
              </a:ext>
            </a:extLst>
          </p:cNvPr>
          <p:cNvSpPr txBox="1"/>
          <p:nvPr/>
        </p:nvSpPr>
        <p:spPr>
          <a:xfrm>
            <a:off x="4524789" y="1453780"/>
            <a:ext cx="5811907" cy="646331"/>
          </a:xfrm>
          <a:prstGeom prst="rect">
            <a:avLst/>
          </a:prstGeom>
          <a:noFill/>
        </p:spPr>
        <p:txBody>
          <a:bodyPr wrap="square">
            <a:spAutoFit/>
          </a:bodyPr>
          <a:lstStyle/>
          <a:p>
            <a:pPr marL="400050" indent="-400050">
              <a:buFont typeface="+mj-lt"/>
              <a:buAutoNum type="romanUcPeriod" startAt="5"/>
            </a:pPr>
            <a:r>
              <a:rPr lang="en-US" sz="3600" b="1" dirty="0">
                <a:solidFill>
                  <a:srgbClr val="000000"/>
                </a:solidFill>
                <a:effectLst/>
                <a:latin typeface="Century Gothic" panose="020B0502020202020204" pitchFamily="34" charset="0"/>
                <a:ea typeface="Times New Roman" panose="02020603050405020304" pitchFamily="18" charset="0"/>
              </a:rPr>
              <a:t>God Fulfills His Purpose</a:t>
            </a:r>
            <a:endParaRPr lang="en-GH" sz="3600" b="1" dirty="0">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F4A6BBBE-6EE6-B652-38A7-205C91DD9E64}"/>
              </a:ext>
            </a:extLst>
          </p:cNvPr>
          <p:cNvSpPr txBox="1"/>
          <p:nvPr/>
        </p:nvSpPr>
        <p:spPr>
          <a:xfrm>
            <a:off x="5150954" y="2080234"/>
            <a:ext cx="4887567" cy="2677656"/>
          </a:xfrm>
          <a:prstGeom prst="rect">
            <a:avLst/>
          </a:prstGeom>
          <a:noFill/>
        </p:spPr>
        <p:txBody>
          <a:bodyPr wrap="square">
            <a:spAutoFit/>
          </a:bodyPr>
          <a:lstStyle/>
          <a:p>
            <a:r>
              <a:rPr lang="en-US" sz="2800" dirty="0">
                <a:solidFill>
                  <a:srgbClr val="000000"/>
                </a:solidFill>
                <a:effectLst/>
                <a:latin typeface="Century Gothic" panose="020B0502020202020204" pitchFamily="34" charset="0"/>
                <a:ea typeface="Times New Roman" panose="02020603050405020304" pitchFamily="18" charset="0"/>
              </a:rPr>
              <a:t>Eventually, David was crowned king. But the greatest honor wasn’t the throne—it was that from his lineage came Jesus, our Savior.</a:t>
            </a:r>
            <a:endParaRPr lang="en-GH" sz="28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1372183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invX="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A red triangle with yellow border and a sword in the center&#10;&#10;AI-generated content may be incorrect.">
            <a:extLst>
              <a:ext uri="{FF2B5EF4-FFF2-40B4-BE49-F238E27FC236}">
                <a16:creationId xmlns:a16="http://schemas.microsoft.com/office/drawing/2014/main" id="{217BDFFE-DCC9-86F8-762F-25B885A36E83}"/>
              </a:ext>
            </a:extLst>
          </p:cNvPr>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4033885" y="4060547"/>
            <a:ext cx="2870500" cy="2870500"/>
          </a:xfrm>
          <a:prstGeom prst="rect">
            <a:avLst/>
          </a:prstGeom>
        </p:spPr>
      </p:pic>
      <p:sp>
        <p:nvSpPr>
          <p:cNvPr id="5" name="TextBox 4">
            <a:extLst>
              <a:ext uri="{FF2B5EF4-FFF2-40B4-BE49-F238E27FC236}">
                <a16:creationId xmlns:a16="http://schemas.microsoft.com/office/drawing/2014/main" id="{EB1BD559-2CBD-F626-0994-A41A7126BF48}"/>
              </a:ext>
            </a:extLst>
          </p:cNvPr>
          <p:cNvSpPr txBox="1"/>
          <p:nvPr/>
        </p:nvSpPr>
        <p:spPr>
          <a:xfrm>
            <a:off x="1284633" y="968920"/>
            <a:ext cx="4698723" cy="2677656"/>
          </a:xfrm>
          <a:prstGeom prst="rect">
            <a:avLst/>
          </a:prstGeom>
          <a:noFill/>
        </p:spPr>
        <p:txBody>
          <a:bodyPr wrap="square">
            <a:spAutoFit/>
          </a:bodyPr>
          <a:lstStyle/>
          <a:p>
            <a:r>
              <a:rPr lang="en-US" sz="4400" dirty="0">
                <a:solidFill>
                  <a:srgbClr val="000000"/>
                </a:solidFill>
                <a:effectLst/>
                <a:latin typeface="Century Gothic" panose="020B0502020202020204" pitchFamily="34" charset="0"/>
                <a:ea typeface="Times New Roman" panose="02020603050405020304" pitchFamily="18" charset="0"/>
              </a:rPr>
              <a:t>“The Lord will fulfill his purpose for me…”</a:t>
            </a:r>
          </a:p>
          <a:p>
            <a:r>
              <a:rPr lang="en-US" sz="3600" dirty="0">
                <a:solidFill>
                  <a:srgbClr val="000000"/>
                </a:solidFill>
                <a:effectLst/>
                <a:latin typeface="Century Gothic" panose="020B0502020202020204" pitchFamily="34" charset="0"/>
                <a:ea typeface="Times New Roman" panose="02020603050405020304" pitchFamily="18" charset="0"/>
              </a:rPr>
              <a:t> </a:t>
            </a:r>
            <a:r>
              <a:rPr lang="en-US" sz="3600" b="1" dirty="0">
                <a:solidFill>
                  <a:srgbClr val="000000"/>
                </a:solidFill>
                <a:effectLst/>
                <a:latin typeface="Century Gothic" panose="020B0502020202020204" pitchFamily="34" charset="0"/>
                <a:ea typeface="Times New Roman" panose="02020603050405020304" pitchFamily="18" charset="0"/>
              </a:rPr>
              <a:t>— Psalm 138:8, NIV</a:t>
            </a:r>
            <a:endParaRPr lang="en-GH" sz="3600" b="1" dirty="0">
              <a:effectLst/>
              <a:latin typeface="Century Gothic" panose="020B0502020202020204" pitchFamily="34" charset="0"/>
              <a:ea typeface="Times New Roman" panose="02020603050405020304" pitchFamily="18" charset="0"/>
            </a:endParaRPr>
          </a:p>
        </p:txBody>
      </p:sp>
      <p:pic>
        <p:nvPicPr>
          <p:cNvPr id="7" name="Picture 6" descr="A person in a uniform&#10;&#10;AI-generated content may be incorrect.">
            <a:extLst>
              <a:ext uri="{FF2B5EF4-FFF2-40B4-BE49-F238E27FC236}">
                <a16:creationId xmlns:a16="http://schemas.microsoft.com/office/drawing/2014/main" id="{C34D05F1-3E1E-4C77-86A8-818F13725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407" y="0"/>
            <a:ext cx="5267881"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95922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E5FD"/>
        </a:solidFill>
        <a:effectLst/>
      </p:bgPr>
    </p:bg>
    <p:spTree>
      <p:nvGrpSpPr>
        <p:cNvPr id="1" name=""/>
        <p:cNvGrpSpPr/>
        <p:nvPr/>
      </p:nvGrpSpPr>
      <p:grpSpPr>
        <a:xfrm>
          <a:off x="0" y="0"/>
          <a:ext cx="0" cy="0"/>
          <a:chOff x="0" y="0"/>
          <a:chExt cx="0" cy="0"/>
        </a:xfrm>
      </p:grpSpPr>
      <p:pic>
        <p:nvPicPr>
          <p:cNvPr id="13" name="Picture 12" descr="A group of people wearing blue shirts&#10;&#10;AI-generated content may be incorrect.">
            <a:extLst>
              <a:ext uri="{FF2B5EF4-FFF2-40B4-BE49-F238E27FC236}">
                <a16:creationId xmlns:a16="http://schemas.microsoft.com/office/drawing/2014/main" id="{D809C0BF-6BC0-AB92-6EE7-F57B7C3A4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390" y="0"/>
            <a:ext cx="5359676" cy="7146235"/>
          </a:xfrm>
          <a:prstGeom prst="rect">
            <a:avLst/>
          </a:prstGeom>
          <a:effectLst>
            <a:softEdge rad="939800"/>
          </a:effectLst>
        </p:spPr>
      </p:pic>
      <p:sp>
        <p:nvSpPr>
          <p:cNvPr id="5" name="TextBox 4">
            <a:extLst>
              <a:ext uri="{FF2B5EF4-FFF2-40B4-BE49-F238E27FC236}">
                <a16:creationId xmlns:a16="http://schemas.microsoft.com/office/drawing/2014/main" id="{E536FCE2-42A7-C922-AA3D-DC10D45568F6}"/>
              </a:ext>
            </a:extLst>
          </p:cNvPr>
          <p:cNvSpPr txBox="1"/>
          <p:nvPr/>
        </p:nvSpPr>
        <p:spPr>
          <a:xfrm>
            <a:off x="698225" y="819186"/>
            <a:ext cx="6127474" cy="707886"/>
          </a:xfrm>
          <a:prstGeom prst="rect">
            <a:avLst/>
          </a:prstGeom>
          <a:noFill/>
        </p:spPr>
        <p:txBody>
          <a:bodyPr wrap="square">
            <a:spAutoFit/>
          </a:bodyPr>
          <a:lstStyle/>
          <a:p>
            <a:r>
              <a:rPr lang="en-US" sz="4000" b="1" kern="0" dirty="0">
                <a:solidFill>
                  <a:srgbClr val="000000"/>
                </a:solidFill>
                <a:effectLst/>
                <a:latin typeface="Century Gothic" panose="020B0502020202020204" pitchFamily="34" charset="0"/>
                <a:ea typeface="Times New Roman" panose="02020603050405020304" pitchFamily="18" charset="0"/>
              </a:rPr>
              <a:t>Pathfinders with Purpose</a:t>
            </a:r>
            <a:endParaRPr lang="en-GH" sz="4000" b="1" dirty="0">
              <a:latin typeface="Century Gothic" panose="020B0502020202020204" pitchFamily="34" charset="0"/>
            </a:endParaRPr>
          </a:p>
        </p:txBody>
      </p:sp>
      <p:sp>
        <p:nvSpPr>
          <p:cNvPr id="7" name="TextBox 6">
            <a:extLst>
              <a:ext uri="{FF2B5EF4-FFF2-40B4-BE49-F238E27FC236}">
                <a16:creationId xmlns:a16="http://schemas.microsoft.com/office/drawing/2014/main" id="{3F943F61-A0F4-FF80-D275-F5C7D3C78F5E}"/>
              </a:ext>
            </a:extLst>
          </p:cNvPr>
          <p:cNvSpPr txBox="1"/>
          <p:nvPr/>
        </p:nvSpPr>
        <p:spPr>
          <a:xfrm>
            <a:off x="698225" y="1587958"/>
            <a:ext cx="4221645" cy="3970318"/>
          </a:xfrm>
          <a:prstGeom prst="rect">
            <a:avLst/>
          </a:prstGeom>
          <a:noFill/>
        </p:spPr>
        <p:txBody>
          <a:bodyPr wrap="square">
            <a:spAutoFit/>
          </a:bodyPr>
          <a:lstStyle/>
          <a:p>
            <a:r>
              <a:rPr lang="en-US" sz="2800" dirty="0">
                <a:solidFill>
                  <a:srgbClr val="000000"/>
                </a:solidFill>
                <a:effectLst/>
                <a:latin typeface="Century Gothic" panose="020B0502020202020204" pitchFamily="34" charset="0"/>
                <a:ea typeface="Times New Roman" panose="02020603050405020304" pitchFamily="18" charset="0"/>
              </a:rPr>
              <a:t>You may be in your sheep field today—your school, your home, your club, or your community.</a:t>
            </a:r>
            <a:br>
              <a:rPr lang="en-US" sz="2800" dirty="0">
                <a:solidFill>
                  <a:srgbClr val="000000"/>
                </a:solidFill>
                <a:effectLst/>
                <a:latin typeface="Century Gothic" panose="020B0502020202020204" pitchFamily="34" charset="0"/>
                <a:ea typeface="Times New Roman" panose="02020603050405020304" pitchFamily="18" charset="0"/>
              </a:rPr>
            </a:br>
            <a:r>
              <a:rPr lang="en-US" sz="2800" dirty="0">
                <a:solidFill>
                  <a:srgbClr val="000000"/>
                </a:solidFill>
                <a:effectLst/>
                <a:latin typeface="Century Gothic" panose="020B0502020202020204" pitchFamily="34" charset="0"/>
                <a:ea typeface="Times New Roman" panose="02020603050405020304" pitchFamily="18" charset="0"/>
              </a:rPr>
              <a:t>Maybe no one sees what you do… but God does.</a:t>
            </a:r>
            <a:br>
              <a:rPr lang="en-US" sz="2800" dirty="0">
                <a:solidFill>
                  <a:srgbClr val="000000"/>
                </a:solidFill>
                <a:effectLst/>
                <a:latin typeface="Century Gothic" panose="020B0502020202020204" pitchFamily="34" charset="0"/>
                <a:ea typeface="Times New Roman" panose="02020603050405020304" pitchFamily="18" charset="0"/>
              </a:rPr>
            </a:br>
            <a:endParaRPr lang="en-GH" sz="28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46593626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7568BB-B9FD-458F-C89B-1965AAB7BB12}"/>
              </a:ext>
            </a:extLst>
          </p:cNvPr>
          <p:cNvSpPr txBox="1"/>
          <p:nvPr/>
        </p:nvSpPr>
        <p:spPr>
          <a:xfrm>
            <a:off x="847309" y="731030"/>
            <a:ext cx="4430369" cy="3539430"/>
          </a:xfrm>
          <a:prstGeom prst="rect">
            <a:avLst/>
          </a:prstGeom>
          <a:noFill/>
        </p:spPr>
        <p:txBody>
          <a:bodyPr wrap="square">
            <a:spAutoFit/>
          </a:bodyPr>
          <a:lstStyle/>
          <a:p>
            <a:r>
              <a:rPr lang="en-US" sz="3200" dirty="0">
                <a:solidFill>
                  <a:schemeClr val="bg1"/>
                </a:solidFill>
                <a:effectLst/>
                <a:latin typeface="Century Gothic" panose="020B0502020202020204" pitchFamily="34" charset="0"/>
                <a:ea typeface="Times New Roman" panose="02020603050405020304" pitchFamily="18" charset="0"/>
              </a:rPr>
              <a:t>Maybe you're facing giants—bullying, temptation, fear, insecurity…</a:t>
            </a:r>
            <a:br>
              <a:rPr lang="en-US" sz="3200" dirty="0">
                <a:solidFill>
                  <a:schemeClr val="bg1"/>
                </a:solidFill>
                <a:effectLst/>
                <a:latin typeface="Century Gothic" panose="020B0502020202020204" pitchFamily="34" charset="0"/>
                <a:ea typeface="Times New Roman" panose="02020603050405020304" pitchFamily="18" charset="0"/>
              </a:rPr>
            </a:br>
            <a:r>
              <a:rPr lang="en-US" sz="3200" dirty="0">
                <a:solidFill>
                  <a:schemeClr val="bg1"/>
                </a:solidFill>
                <a:effectLst/>
                <a:latin typeface="Century Gothic" panose="020B0502020202020204" pitchFamily="34" charset="0"/>
                <a:ea typeface="Times New Roman" panose="02020603050405020304" pitchFamily="18" charset="0"/>
              </a:rPr>
              <a:t>But if you walk with God, His purpose will be fulfilled.</a:t>
            </a:r>
            <a:endParaRPr lang="en-GH" sz="3200" dirty="0">
              <a:solidFill>
                <a:schemeClr val="bg1"/>
              </a:solidFill>
            </a:endParaRPr>
          </a:p>
        </p:txBody>
      </p:sp>
    </p:spTree>
    <p:extLst>
      <p:ext uri="{BB962C8B-B14F-4D97-AF65-F5344CB8AC3E}">
        <p14:creationId xmlns:p14="http://schemas.microsoft.com/office/powerpoint/2010/main" val="381682060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8DD1E8-3FB6-E6F1-32E8-E4220ED50746}"/>
              </a:ext>
            </a:extLst>
          </p:cNvPr>
          <p:cNvSpPr txBox="1"/>
          <p:nvPr/>
        </p:nvSpPr>
        <p:spPr>
          <a:xfrm>
            <a:off x="757517" y="688108"/>
            <a:ext cx="3535844" cy="646331"/>
          </a:xfrm>
          <a:prstGeom prst="rect">
            <a:avLst/>
          </a:prstGeom>
          <a:noFill/>
        </p:spPr>
        <p:txBody>
          <a:bodyPr wrap="square">
            <a:spAutoFit/>
          </a:bodyPr>
          <a:lstStyle/>
          <a:p>
            <a:r>
              <a:rPr lang="en-US" sz="3600" b="1" dirty="0">
                <a:solidFill>
                  <a:srgbClr val="000000"/>
                </a:solidFill>
                <a:effectLst/>
                <a:latin typeface="Century Gothic" panose="020B0502020202020204" pitchFamily="34" charset="0"/>
                <a:ea typeface="Times New Roman" panose="02020603050405020304" pitchFamily="18" charset="0"/>
              </a:rPr>
              <a:t>Tell the Lord:</a:t>
            </a:r>
            <a:endParaRPr lang="en-GH" sz="3600" b="1" dirty="0">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19148675-1F01-F973-6DB2-6C3BA07508AD}"/>
              </a:ext>
            </a:extLst>
          </p:cNvPr>
          <p:cNvSpPr txBox="1"/>
          <p:nvPr/>
        </p:nvSpPr>
        <p:spPr>
          <a:xfrm>
            <a:off x="757517" y="1334439"/>
            <a:ext cx="4877629" cy="2308324"/>
          </a:xfrm>
          <a:prstGeom prst="rect">
            <a:avLst/>
          </a:prstGeom>
          <a:noFill/>
        </p:spPr>
        <p:txBody>
          <a:bodyPr wrap="square">
            <a:spAutoFit/>
          </a:bodyPr>
          <a:lstStyle/>
          <a:p>
            <a:r>
              <a:rPr lang="en-US" sz="3600" dirty="0">
                <a:solidFill>
                  <a:srgbClr val="000000"/>
                </a:solidFill>
                <a:effectLst/>
                <a:latin typeface="Century Gothic" panose="020B0502020202020204" pitchFamily="34" charset="0"/>
                <a:ea typeface="Times New Roman" panose="02020603050405020304" pitchFamily="18" charset="0"/>
              </a:rPr>
              <a:t>“Here I am. </a:t>
            </a:r>
          </a:p>
          <a:p>
            <a:r>
              <a:rPr lang="en-US" sz="3600" dirty="0">
                <a:solidFill>
                  <a:srgbClr val="000000"/>
                </a:solidFill>
                <a:effectLst/>
                <a:latin typeface="Century Gothic" panose="020B0502020202020204" pitchFamily="34" charset="0"/>
                <a:ea typeface="Times New Roman" panose="02020603050405020304" pitchFamily="18" charset="0"/>
              </a:rPr>
              <a:t>Use my life.</a:t>
            </a:r>
          </a:p>
          <a:p>
            <a:r>
              <a:rPr lang="en-US" sz="3600" dirty="0">
                <a:solidFill>
                  <a:srgbClr val="000000"/>
                </a:solidFill>
                <a:effectLst/>
                <a:latin typeface="Century Gothic" panose="020B0502020202020204" pitchFamily="34" charset="0"/>
                <a:ea typeface="Times New Roman" panose="02020603050405020304" pitchFamily="18" charset="0"/>
              </a:rPr>
              <a:t> I want to fulfill Your purpose.”</a:t>
            </a:r>
            <a:endParaRPr lang="en-GH" sz="3600" dirty="0">
              <a:effectLst/>
              <a:latin typeface="Century Gothic" panose="020B0502020202020204" pitchFamily="34" charset="0"/>
              <a:ea typeface="Times New Roman" panose="02020603050405020304" pitchFamily="18" charset="0"/>
            </a:endParaRPr>
          </a:p>
        </p:txBody>
      </p:sp>
      <p:pic>
        <p:nvPicPr>
          <p:cNvPr id="10" name="Picture 9" descr="A red triangle with yellow border and a sword in the center&#10;&#10;AI-generated content may be incorrect.">
            <a:extLst>
              <a:ext uri="{FF2B5EF4-FFF2-40B4-BE49-F238E27FC236}">
                <a16:creationId xmlns:a16="http://schemas.microsoft.com/office/drawing/2014/main" id="{84711838-1559-AB9E-68C4-19B7EF030A1A}"/>
              </a:ext>
            </a:extLst>
          </p:cNvPr>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3047300" y="3639496"/>
            <a:ext cx="2870500" cy="2870500"/>
          </a:xfrm>
          <a:prstGeom prst="rect">
            <a:avLst/>
          </a:prstGeom>
        </p:spPr>
      </p:pic>
      <p:pic>
        <p:nvPicPr>
          <p:cNvPr id="9" name="Picture 8" descr="A person in a uniform&#10;&#10;AI-generated content may be incorrect.">
            <a:extLst>
              <a:ext uri="{FF2B5EF4-FFF2-40B4-BE49-F238E27FC236}">
                <a16:creationId xmlns:a16="http://schemas.microsoft.com/office/drawing/2014/main" id="{C53E8E18-800B-D84D-F001-E2764EF3ED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983" y="-647037"/>
            <a:ext cx="5002137" cy="7505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43630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invX="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hild reading a book&#10;&#10;AI-generated content may be incorrect.">
            <a:extLst>
              <a:ext uri="{FF2B5EF4-FFF2-40B4-BE49-F238E27FC236}">
                <a16:creationId xmlns:a16="http://schemas.microsoft.com/office/drawing/2014/main" id="{25D96745-5F42-5CC7-A106-01140EF88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654"/>
            <a:ext cx="5278582" cy="5278582"/>
          </a:xfrm>
          <a:prstGeom prst="rect">
            <a:avLst/>
          </a:prstGeom>
          <a:effectLst>
            <a:softEdge rad="1270000"/>
          </a:effectLst>
        </p:spPr>
      </p:pic>
      <p:sp>
        <p:nvSpPr>
          <p:cNvPr id="5" name="TextBox 4">
            <a:extLst>
              <a:ext uri="{FF2B5EF4-FFF2-40B4-BE49-F238E27FC236}">
                <a16:creationId xmlns:a16="http://schemas.microsoft.com/office/drawing/2014/main" id="{8FC394C6-692F-9AF7-838E-268B43A2B0FA}"/>
              </a:ext>
            </a:extLst>
          </p:cNvPr>
          <p:cNvSpPr txBox="1"/>
          <p:nvPr/>
        </p:nvSpPr>
        <p:spPr>
          <a:xfrm>
            <a:off x="4675909" y="1284359"/>
            <a:ext cx="5133109" cy="3416320"/>
          </a:xfrm>
          <a:prstGeom prst="rect">
            <a:avLst/>
          </a:prstGeom>
          <a:noFill/>
        </p:spPr>
        <p:txBody>
          <a:bodyPr wrap="square">
            <a:spAutoFit/>
          </a:bodyPr>
          <a:lstStyle/>
          <a:p>
            <a:pPr algn="r"/>
            <a:r>
              <a:rPr lang="en-US" sz="3600" kern="0" dirty="0">
                <a:solidFill>
                  <a:schemeClr val="bg1"/>
                </a:solidFill>
                <a:effectLst/>
                <a:latin typeface="Century Gothic" panose="020B0502020202020204" pitchFamily="34" charset="0"/>
                <a:ea typeface="Times New Roman" panose="02020603050405020304" pitchFamily="18" charset="0"/>
              </a:rPr>
              <a:t>“The Lord will fulfill his purpose for me; your love, Lord, endures forever—do not abandon the works of your hands.” </a:t>
            </a:r>
            <a:endParaRPr lang="en-GH" sz="3600"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DBE9147D-8C70-8B42-006A-5CAA8FE1CCA1}"/>
              </a:ext>
            </a:extLst>
          </p:cNvPr>
          <p:cNvSpPr txBox="1"/>
          <p:nvPr/>
        </p:nvSpPr>
        <p:spPr>
          <a:xfrm>
            <a:off x="6298449" y="4700554"/>
            <a:ext cx="3805669" cy="584775"/>
          </a:xfrm>
          <a:prstGeom prst="rect">
            <a:avLst/>
          </a:prstGeom>
          <a:noFill/>
        </p:spPr>
        <p:txBody>
          <a:bodyPr wrap="square">
            <a:spAutoFit/>
          </a:bodyPr>
          <a:lstStyle/>
          <a:p>
            <a:r>
              <a:rPr lang="en-US" sz="3200" b="1" kern="0" dirty="0">
                <a:solidFill>
                  <a:schemeClr val="bg1"/>
                </a:solidFill>
                <a:effectLst/>
                <a:latin typeface="Century Gothic" panose="020B0502020202020204" pitchFamily="34" charset="0"/>
                <a:ea typeface="Times New Roman" panose="02020603050405020304" pitchFamily="18" charset="0"/>
              </a:rPr>
              <a:t>Psalm 138:8, NIV</a:t>
            </a:r>
            <a:endParaRPr lang="en-GH"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643547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ext&#10;&#10;AI-generated content may be incorrect.">
            <a:extLst>
              <a:ext uri="{FF2B5EF4-FFF2-40B4-BE49-F238E27FC236}">
                <a16:creationId xmlns:a16="http://schemas.microsoft.com/office/drawing/2014/main" id="{F4A0EF5A-2495-FB0E-245B-618082E9666E}"/>
              </a:ext>
            </a:extLst>
          </p:cNvPr>
          <p:cNvPicPr>
            <a:picLocks noChangeAspect="1"/>
          </p:cNvPicPr>
          <p:nvPr/>
        </p:nvPicPr>
        <p:blipFill>
          <a:blip r:embed="rId2">
            <a:extLst>
              <a:ext uri="{28A0092B-C50C-407E-A947-70E740481C1C}">
                <a14:useLocalDpi xmlns:a14="http://schemas.microsoft.com/office/drawing/2010/main" val="0"/>
              </a:ext>
            </a:extLst>
          </a:blip>
          <a:srcRect t="15073" b="7681"/>
          <a:stretch/>
        </p:blipFill>
        <p:spPr>
          <a:xfrm>
            <a:off x="947530" y="315568"/>
            <a:ext cx="8061044" cy="6226864"/>
          </a:xfrm>
          <a:prstGeom prst="rect">
            <a:avLst/>
          </a:prstGeom>
        </p:spPr>
      </p:pic>
    </p:spTree>
    <p:extLst>
      <p:ext uri="{BB962C8B-B14F-4D97-AF65-F5344CB8AC3E}">
        <p14:creationId xmlns:p14="http://schemas.microsoft.com/office/powerpoint/2010/main" val="335555443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E7256-8627-4F92-4C95-97A8C21BD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661" y="1306030"/>
            <a:ext cx="3668566" cy="5551970"/>
          </a:xfrm>
          <a:prstGeom prst="rect">
            <a:avLst/>
          </a:prstGeom>
        </p:spPr>
      </p:pic>
      <p:pic>
        <p:nvPicPr>
          <p:cNvPr id="5" name="Picture 4">
            <a:extLst>
              <a:ext uri="{FF2B5EF4-FFF2-40B4-BE49-F238E27FC236}">
                <a16:creationId xmlns:a16="http://schemas.microsoft.com/office/drawing/2014/main" id="{7CFBFAF2-F13F-B1B5-1513-504D17D4C64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863" t="11047" r="16279" b="38566"/>
          <a:stretch/>
        </p:blipFill>
        <p:spPr>
          <a:xfrm>
            <a:off x="0" y="2961861"/>
            <a:ext cx="2473147" cy="1921369"/>
          </a:xfrm>
          <a:prstGeom prst="rect">
            <a:avLst/>
          </a:prstGeom>
        </p:spPr>
      </p:pic>
      <p:sp>
        <p:nvSpPr>
          <p:cNvPr id="6" name="TextBox 5">
            <a:extLst>
              <a:ext uri="{FF2B5EF4-FFF2-40B4-BE49-F238E27FC236}">
                <a16:creationId xmlns:a16="http://schemas.microsoft.com/office/drawing/2014/main" id="{5F9516F6-7F38-8C7A-57AB-795795A37135}"/>
              </a:ext>
            </a:extLst>
          </p:cNvPr>
          <p:cNvSpPr txBox="1"/>
          <p:nvPr/>
        </p:nvSpPr>
        <p:spPr>
          <a:xfrm>
            <a:off x="2220114" y="2961861"/>
            <a:ext cx="5264051" cy="1692771"/>
          </a:xfrm>
          <a:prstGeom prst="rect">
            <a:avLst/>
          </a:prstGeom>
          <a:noFill/>
        </p:spPr>
        <p:txBody>
          <a:bodyPr wrap="square" rtlCol="0">
            <a:spAutoFit/>
          </a:bodyPr>
          <a:lstStyle/>
          <a:p>
            <a:r>
              <a:rPr lang="en-US" sz="3200" b="1" dirty="0">
                <a:solidFill>
                  <a:srgbClr val="076E91"/>
                </a:solidFill>
              </a:rPr>
              <a:t>PowerPoint Developed by </a:t>
            </a:r>
          </a:p>
          <a:p>
            <a:r>
              <a:rPr lang="en-US" sz="2400" i="1" dirty="0"/>
              <a:t>Pastor Sintim-Aboagye Eric</a:t>
            </a:r>
          </a:p>
          <a:p>
            <a:r>
              <a:rPr lang="en-US" sz="2400" i="1" dirty="0"/>
              <a:t>+233 549 590 403</a:t>
            </a:r>
          </a:p>
          <a:p>
            <a:r>
              <a:rPr lang="en-US" sz="2400" i="1" dirty="0"/>
              <a:t>pasesaboagye@gmail.com</a:t>
            </a:r>
            <a:endParaRPr lang="en-GH" sz="2400" i="1" dirty="0"/>
          </a:p>
        </p:txBody>
      </p:sp>
      <p:pic>
        <p:nvPicPr>
          <p:cNvPr id="7" name="Picture 6">
            <a:extLst>
              <a:ext uri="{FF2B5EF4-FFF2-40B4-BE49-F238E27FC236}">
                <a16:creationId xmlns:a16="http://schemas.microsoft.com/office/drawing/2014/main" id="{BD1F27A2-366F-4EF5-EA07-A577650EE39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747569" y="1306030"/>
            <a:ext cx="4712219" cy="2047482"/>
          </a:xfrm>
          <a:prstGeom prst="rect">
            <a:avLst/>
          </a:prstGeom>
        </p:spPr>
      </p:pic>
    </p:spTree>
    <p:extLst>
      <p:ext uri="{BB962C8B-B14F-4D97-AF65-F5344CB8AC3E}">
        <p14:creationId xmlns:p14="http://schemas.microsoft.com/office/powerpoint/2010/main" val="399069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9000"/>
          </a:stretch>
        </a:blipFill>
        <a:effectLst/>
      </p:bgPr>
    </p:bg>
    <p:spTree>
      <p:nvGrpSpPr>
        <p:cNvPr id="1" name=""/>
        <p:cNvGrpSpPr/>
        <p:nvPr/>
      </p:nvGrpSpPr>
      <p:grpSpPr>
        <a:xfrm>
          <a:off x="0" y="0"/>
          <a:ext cx="0" cy="0"/>
          <a:chOff x="0" y="0"/>
          <a:chExt cx="0" cy="0"/>
        </a:xfrm>
      </p:grpSpPr>
      <p:pic>
        <p:nvPicPr>
          <p:cNvPr id="9" name="Picture 8" descr="A red triangle with yellow border and a sword in the center&#10;&#10;AI-generated content may be incorrect.">
            <a:extLst>
              <a:ext uri="{FF2B5EF4-FFF2-40B4-BE49-F238E27FC236}">
                <a16:creationId xmlns:a16="http://schemas.microsoft.com/office/drawing/2014/main" id="{B955EBF0-DF75-90D4-28F0-511A80757B6D}"/>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3716481" y="4025489"/>
            <a:ext cx="1819278" cy="1819278"/>
          </a:xfrm>
          <a:prstGeom prst="rect">
            <a:avLst/>
          </a:prstGeom>
        </p:spPr>
      </p:pic>
      <p:sp>
        <p:nvSpPr>
          <p:cNvPr id="5" name="TextBox 4">
            <a:extLst>
              <a:ext uri="{FF2B5EF4-FFF2-40B4-BE49-F238E27FC236}">
                <a16:creationId xmlns:a16="http://schemas.microsoft.com/office/drawing/2014/main" id="{24E5163D-10E9-E372-6307-A1F543702340}"/>
              </a:ext>
            </a:extLst>
          </p:cNvPr>
          <p:cNvSpPr txBox="1"/>
          <p:nvPr/>
        </p:nvSpPr>
        <p:spPr>
          <a:xfrm>
            <a:off x="5618886" y="1767005"/>
            <a:ext cx="4584987" cy="3323987"/>
          </a:xfrm>
          <a:prstGeom prst="rect">
            <a:avLst/>
          </a:prstGeom>
          <a:noFill/>
        </p:spPr>
        <p:txBody>
          <a:bodyPr wrap="square">
            <a:spAutoFit/>
          </a:bodyPr>
          <a:lstStyle/>
          <a:p>
            <a:r>
              <a:rPr lang="en-US" sz="3000" dirty="0">
                <a:latin typeface="Century Gothic" panose="020B0502020202020204" pitchFamily="34" charset="0"/>
              </a:rPr>
              <a:t>Happy Sabbath! Today we celebrate Pathfinder Day, joining thousands worldwide in marking 75 years of a ministry that has brought many to Jesus.</a:t>
            </a:r>
            <a:endParaRPr lang="en-GH" sz="3000" dirty="0">
              <a:latin typeface="Century Gothic" panose="020B0502020202020204" pitchFamily="34" charset="0"/>
            </a:endParaRPr>
          </a:p>
        </p:txBody>
      </p:sp>
      <p:pic>
        <p:nvPicPr>
          <p:cNvPr id="7" name="Picture 6" descr="A logo with text and a triangle&#10;&#10;AI-generated content may be incorrect.">
            <a:extLst>
              <a:ext uri="{FF2B5EF4-FFF2-40B4-BE49-F238E27FC236}">
                <a16:creationId xmlns:a16="http://schemas.microsoft.com/office/drawing/2014/main" id="{EF2DDA93-E54A-6B62-D223-BB127D710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13" y="512305"/>
            <a:ext cx="5361263" cy="5075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36623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0C16"/>
        </a:solidFill>
        <a:effectLst/>
      </p:bgPr>
    </p:bg>
    <p:spTree>
      <p:nvGrpSpPr>
        <p:cNvPr id="1" name=""/>
        <p:cNvGrpSpPr/>
        <p:nvPr/>
      </p:nvGrpSpPr>
      <p:grpSpPr>
        <a:xfrm>
          <a:off x="0" y="0"/>
          <a:ext cx="0" cy="0"/>
          <a:chOff x="0" y="0"/>
          <a:chExt cx="0" cy="0"/>
        </a:xfrm>
      </p:grpSpPr>
      <p:pic>
        <p:nvPicPr>
          <p:cNvPr id="9" name="Picture 8" descr="A glass globe with a map on it&#10;&#10;AI-generated content may be incorrect.">
            <a:extLst>
              <a:ext uri="{FF2B5EF4-FFF2-40B4-BE49-F238E27FC236}">
                <a16:creationId xmlns:a16="http://schemas.microsoft.com/office/drawing/2014/main" id="{0DFE2ABF-8288-80F0-3E0C-3B483F3A1D3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4205347" y="72737"/>
            <a:ext cx="3124453" cy="4769427"/>
          </a:xfrm>
          <a:prstGeom prst="rect">
            <a:avLst/>
          </a:prstGeom>
          <a:effectLst>
            <a:softEdge rad="1270000"/>
          </a:effectLst>
        </p:spPr>
      </p:pic>
      <p:sp>
        <p:nvSpPr>
          <p:cNvPr id="5" name="TextBox 4">
            <a:extLst>
              <a:ext uri="{FF2B5EF4-FFF2-40B4-BE49-F238E27FC236}">
                <a16:creationId xmlns:a16="http://schemas.microsoft.com/office/drawing/2014/main" id="{92F6E3D2-FD89-3426-8789-A939439C19FA}"/>
              </a:ext>
            </a:extLst>
          </p:cNvPr>
          <p:cNvSpPr txBox="1"/>
          <p:nvPr/>
        </p:nvSpPr>
        <p:spPr>
          <a:xfrm>
            <a:off x="641639" y="1065801"/>
            <a:ext cx="4418733" cy="4524315"/>
          </a:xfrm>
          <a:prstGeom prst="rect">
            <a:avLst/>
          </a:prstGeom>
          <a:noFill/>
        </p:spPr>
        <p:txBody>
          <a:bodyPr wrap="square">
            <a:spAutoFit/>
          </a:bodyPr>
          <a:lstStyle/>
          <a:p>
            <a:r>
              <a:rPr lang="en-US" sz="3200" dirty="0">
                <a:solidFill>
                  <a:schemeClr val="bg1"/>
                </a:solidFill>
                <a:effectLst/>
                <a:latin typeface="Century Gothic" panose="020B0502020202020204" pitchFamily="34" charset="0"/>
                <a:ea typeface="Times New Roman" panose="02020603050405020304" pitchFamily="18" charset="0"/>
              </a:rPr>
              <a:t>In every corner of the planet where there are faithful and brave youth, we boldly proclaim that God has a purpose for each of us as Adventist Pathfinders in these final days.</a:t>
            </a:r>
            <a:endParaRPr lang="en-GH" sz="3200" dirty="0">
              <a:solidFill>
                <a:schemeClr val="bg1"/>
              </a:solidFill>
              <a:effectLst/>
              <a:latin typeface="Century Gothic" panose="020B0502020202020204" pitchFamily="34" charset="0"/>
              <a:ea typeface="Times New Roman" panose="02020603050405020304" pitchFamily="18" charset="0"/>
            </a:endParaRPr>
          </a:p>
        </p:txBody>
      </p:sp>
      <p:pic>
        <p:nvPicPr>
          <p:cNvPr id="7" name="Picture 6" descr="A person and person in uniform&#10;&#10;AI-generated content may be incorrect.">
            <a:extLst>
              <a:ext uri="{FF2B5EF4-FFF2-40B4-BE49-F238E27FC236}">
                <a16:creationId xmlns:a16="http://schemas.microsoft.com/office/drawing/2014/main" id="{3B9B3085-6B38-F3A0-82A1-61B210392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879" y="748144"/>
            <a:ext cx="4749795" cy="6109855"/>
          </a:xfrm>
          <a:prstGeom prst="rect">
            <a:avLst/>
          </a:prstGeom>
        </p:spPr>
      </p:pic>
    </p:spTree>
    <p:extLst>
      <p:ext uri="{BB962C8B-B14F-4D97-AF65-F5344CB8AC3E}">
        <p14:creationId xmlns:p14="http://schemas.microsoft.com/office/powerpoint/2010/main" val="3931490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D25F1E-1B04-3FC2-9888-7E909D31233F}"/>
              </a:ext>
            </a:extLst>
          </p:cNvPr>
          <p:cNvSpPr txBox="1"/>
          <p:nvPr/>
        </p:nvSpPr>
        <p:spPr>
          <a:xfrm>
            <a:off x="5205846" y="1602708"/>
            <a:ext cx="4727863" cy="4401205"/>
          </a:xfrm>
          <a:prstGeom prst="rect">
            <a:avLst/>
          </a:prstGeom>
          <a:noFill/>
        </p:spPr>
        <p:txBody>
          <a:bodyPr wrap="square">
            <a:spAutoFit/>
          </a:bodyPr>
          <a:lstStyle/>
          <a:p>
            <a:pPr algn="r"/>
            <a:r>
              <a:rPr lang="en-US" sz="2800" dirty="0">
                <a:solidFill>
                  <a:srgbClr val="000000"/>
                </a:solidFill>
                <a:effectLst/>
                <a:latin typeface="Century Gothic" panose="020B0502020202020204" pitchFamily="34" charset="0"/>
                <a:ea typeface="Times New Roman" panose="02020603050405020304" pitchFamily="18" charset="0"/>
              </a:rPr>
              <a:t>Today, we will talk about a young man just like you. </a:t>
            </a:r>
          </a:p>
          <a:p>
            <a:pPr algn="r"/>
            <a:r>
              <a:rPr lang="en-US" sz="2800" dirty="0">
                <a:solidFill>
                  <a:srgbClr val="000000"/>
                </a:solidFill>
                <a:effectLst/>
                <a:latin typeface="Century Gothic" panose="020B0502020202020204" pitchFamily="34" charset="0"/>
                <a:ea typeface="Times New Roman" panose="02020603050405020304" pitchFamily="18" charset="0"/>
              </a:rPr>
              <a:t>He wasn't the oldest, the strongest, or the most popular. He spent time tending sheep, singing psalms, and praying. </a:t>
            </a:r>
          </a:p>
          <a:p>
            <a:pPr algn="r"/>
            <a:r>
              <a:rPr lang="en-US" sz="2800" dirty="0">
                <a:solidFill>
                  <a:srgbClr val="000000"/>
                </a:solidFill>
                <a:effectLst/>
                <a:latin typeface="Century Gothic" panose="020B0502020202020204" pitchFamily="34" charset="0"/>
                <a:ea typeface="Times New Roman" panose="02020603050405020304" pitchFamily="18" charset="0"/>
              </a:rPr>
              <a:t>Yet God chose him for great things. His name was David.</a:t>
            </a:r>
            <a:endParaRPr lang="en-GH" sz="2800" dirty="0">
              <a:effectLst/>
              <a:latin typeface="Century Gothic" panose="020B0502020202020204" pitchFamily="34" charset="0"/>
              <a:ea typeface="Times New Roman" panose="02020603050405020304" pitchFamily="18" charset="0"/>
            </a:endParaRPr>
          </a:p>
        </p:txBody>
      </p:sp>
      <p:pic>
        <p:nvPicPr>
          <p:cNvPr id="7" name="Picture 6" descr="A person playing a harp&#10;&#10;AI-generated content may be incorrect.">
            <a:extLst>
              <a:ext uri="{FF2B5EF4-FFF2-40B4-BE49-F238E27FC236}">
                <a16:creationId xmlns:a16="http://schemas.microsoft.com/office/drawing/2014/main" id="{5432AB29-6A50-9293-3138-2EE5234D52B0}"/>
              </a:ext>
            </a:extLst>
          </p:cNvPr>
          <p:cNvPicPr>
            <a:picLocks noChangeAspect="1"/>
          </p:cNvPicPr>
          <p:nvPr/>
        </p:nvPicPr>
        <p:blipFill>
          <a:blip r:embed="rId3">
            <a:extLst>
              <a:ext uri="{28A0092B-C50C-407E-A947-70E740481C1C}">
                <a14:useLocalDpi xmlns:a14="http://schemas.microsoft.com/office/drawing/2010/main" val="0"/>
              </a:ext>
            </a:extLst>
          </a:blip>
          <a:srcRect r="24336"/>
          <a:stretch/>
        </p:blipFill>
        <p:spPr>
          <a:xfrm>
            <a:off x="-959429" y="2306782"/>
            <a:ext cx="6887257" cy="4551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201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E4AC58-5734-8F41-7B8F-1E22D6B86F52}"/>
              </a:ext>
            </a:extLst>
          </p:cNvPr>
          <p:cNvSpPr txBox="1"/>
          <p:nvPr/>
        </p:nvSpPr>
        <p:spPr>
          <a:xfrm>
            <a:off x="3862821" y="1228397"/>
            <a:ext cx="5842287" cy="4401205"/>
          </a:xfrm>
          <a:prstGeom prst="rect">
            <a:avLst/>
          </a:prstGeom>
          <a:noFill/>
        </p:spPr>
        <p:txBody>
          <a:bodyPr wrap="square">
            <a:spAutoFit/>
          </a:bodyPr>
          <a:lstStyle/>
          <a:p>
            <a:pPr algn="r"/>
            <a:r>
              <a:rPr lang="en-US" sz="2800" kern="0" dirty="0">
                <a:solidFill>
                  <a:srgbClr val="000000"/>
                </a:solidFill>
                <a:effectLst/>
                <a:latin typeface="Century Gothic" panose="020B0502020202020204" pitchFamily="34" charset="0"/>
                <a:ea typeface="Times New Roman" panose="02020603050405020304" pitchFamily="18" charset="0"/>
              </a:rPr>
              <a:t>David was a young man with purpose—a true Pathfinder, first in heart before stepping onto the battlefield. </a:t>
            </a:r>
          </a:p>
          <a:p>
            <a:pPr algn="r"/>
            <a:r>
              <a:rPr lang="en-US" sz="2800" kern="0" dirty="0">
                <a:solidFill>
                  <a:srgbClr val="000000"/>
                </a:solidFill>
                <a:effectLst/>
                <a:latin typeface="Century Gothic" panose="020B0502020202020204" pitchFamily="34" charset="0"/>
                <a:ea typeface="Times New Roman" panose="02020603050405020304" pitchFamily="18" charset="0"/>
              </a:rPr>
              <a:t>And God wants you to live with purpose too. </a:t>
            </a:r>
          </a:p>
          <a:p>
            <a:pPr algn="r"/>
            <a:r>
              <a:rPr lang="en-US" sz="2800" kern="0" dirty="0">
                <a:solidFill>
                  <a:srgbClr val="000000"/>
                </a:solidFill>
                <a:effectLst/>
                <a:latin typeface="Century Gothic" panose="020B0502020202020204" pitchFamily="34" charset="0"/>
                <a:ea typeface="Times New Roman" panose="02020603050405020304" pitchFamily="18" charset="0"/>
              </a:rPr>
              <a:t>Let’s consider several important aspects of his life that offer clear principles on how to be Pathfinders with purpose.</a:t>
            </a:r>
            <a:endParaRPr lang="en-GH" sz="2800" dirty="0">
              <a:latin typeface="Century Gothic" panose="020B0502020202020204" pitchFamily="34" charset="0"/>
            </a:endParaRPr>
          </a:p>
        </p:txBody>
      </p:sp>
      <p:pic>
        <p:nvPicPr>
          <p:cNvPr id="7" name="Picture 6" descr="Cartoon child in a uniform&#10;&#10;AI-generated content may be incorrect.">
            <a:extLst>
              <a:ext uri="{FF2B5EF4-FFF2-40B4-BE49-F238E27FC236}">
                <a16:creationId xmlns:a16="http://schemas.microsoft.com/office/drawing/2014/main" id="{8EF8E0E4-2547-BAAD-BEA3-F84EB00F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36" y="794744"/>
            <a:ext cx="4304912" cy="6063256"/>
          </a:xfrm>
          <a:prstGeom prst="rect">
            <a:avLst/>
          </a:prstGeom>
          <a:ln>
            <a:noFill/>
          </a:ln>
          <a:effectLst>
            <a:outerShdw blurRad="292100" dist="139700" dir="2700000" algn="tl" rotWithShape="0">
              <a:srgbClr val="333333">
                <a:alpha val="65000"/>
              </a:srgbClr>
            </a:outerShdw>
          </a:effectLst>
        </p:spPr>
      </p:pic>
      <p:pic>
        <p:nvPicPr>
          <p:cNvPr id="8" name="Picture 7" descr="A red triangle with yellow border and a sword in the center&#10;&#10;AI-generated content may be incorrect.">
            <a:extLst>
              <a:ext uri="{FF2B5EF4-FFF2-40B4-BE49-F238E27FC236}">
                <a16:creationId xmlns:a16="http://schemas.microsoft.com/office/drawing/2014/main" id="{8BE5AA53-B6BA-2BED-A352-0E6399C44590}"/>
              </a:ext>
            </a:extLst>
          </p:cNvPr>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2611583" y="4847193"/>
            <a:ext cx="1819278" cy="1819278"/>
          </a:xfrm>
          <a:prstGeom prst="rect">
            <a:avLst/>
          </a:prstGeom>
        </p:spPr>
      </p:pic>
    </p:spTree>
    <p:extLst>
      <p:ext uri="{BB962C8B-B14F-4D97-AF65-F5344CB8AC3E}">
        <p14:creationId xmlns:p14="http://schemas.microsoft.com/office/powerpoint/2010/main" val="3523688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1EA"/>
        </a:solidFill>
        <a:effectLst/>
      </p:bgPr>
    </p:bg>
    <p:spTree>
      <p:nvGrpSpPr>
        <p:cNvPr id="1" name=""/>
        <p:cNvGrpSpPr/>
        <p:nvPr/>
      </p:nvGrpSpPr>
      <p:grpSpPr>
        <a:xfrm>
          <a:off x="0" y="0"/>
          <a:ext cx="0" cy="0"/>
          <a:chOff x="0" y="0"/>
          <a:chExt cx="0" cy="0"/>
        </a:xfrm>
      </p:grpSpPr>
      <p:pic>
        <p:nvPicPr>
          <p:cNvPr id="3" name="Picture 2" descr="A person in robe and a child kneeling down&#10;&#10;AI-generated content may be incorrect.">
            <a:extLst>
              <a:ext uri="{FF2B5EF4-FFF2-40B4-BE49-F238E27FC236}">
                <a16:creationId xmlns:a16="http://schemas.microsoft.com/office/drawing/2014/main" id="{2543A2CA-6F39-4D69-205D-B6319167570B}"/>
              </a:ext>
            </a:extLst>
          </p:cNvPr>
          <p:cNvPicPr>
            <a:picLocks noChangeAspect="1"/>
          </p:cNvPicPr>
          <p:nvPr/>
        </p:nvPicPr>
        <p:blipFill>
          <a:blip r:embed="rId3">
            <a:extLst>
              <a:ext uri="{28A0092B-C50C-407E-A947-70E740481C1C}">
                <a14:useLocalDpi xmlns:a14="http://schemas.microsoft.com/office/drawing/2010/main" val="0"/>
              </a:ext>
            </a:extLst>
          </a:blip>
          <a:srcRect r="15540"/>
          <a:stretch/>
        </p:blipFill>
        <p:spPr>
          <a:xfrm>
            <a:off x="735158" y="1200740"/>
            <a:ext cx="9879496" cy="6103727"/>
          </a:xfrm>
          <a:prstGeom prst="rect">
            <a:avLst/>
          </a:prstGeom>
          <a:effectLst>
            <a:softEdge rad="939800"/>
          </a:effectLst>
        </p:spPr>
      </p:pic>
      <p:sp>
        <p:nvSpPr>
          <p:cNvPr id="5" name="TextBox 4">
            <a:extLst>
              <a:ext uri="{FF2B5EF4-FFF2-40B4-BE49-F238E27FC236}">
                <a16:creationId xmlns:a16="http://schemas.microsoft.com/office/drawing/2014/main" id="{E3ED1B00-B868-6EA8-04A8-CC88A5C178C7}"/>
              </a:ext>
            </a:extLst>
          </p:cNvPr>
          <p:cNvSpPr txBox="1"/>
          <p:nvPr/>
        </p:nvSpPr>
        <p:spPr>
          <a:xfrm>
            <a:off x="475384" y="377903"/>
            <a:ext cx="2725016" cy="923330"/>
          </a:xfrm>
          <a:prstGeom prst="rect">
            <a:avLst/>
          </a:prstGeom>
          <a:noFill/>
        </p:spPr>
        <p:txBody>
          <a:bodyPr wrap="square">
            <a:spAutoFit/>
          </a:bodyPr>
          <a:lstStyle/>
          <a:p>
            <a:pPr marL="400050" indent="-400050">
              <a:buFont typeface="+mj-lt"/>
              <a:buAutoNum type="romanUcPeriod"/>
            </a:pPr>
            <a:r>
              <a:rPr lang="en-US" sz="5400" b="1" dirty="0">
                <a:solidFill>
                  <a:srgbClr val="000000"/>
                </a:solidFill>
                <a:effectLst/>
                <a:latin typeface="Century Gothic" panose="020B0502020202020204" pitchFamily="34" charset="0"/>
                <a:ea typeface="Times New Roman" panose="02020603050405020304" pitchFamily="18" charset="0"/>
              </a:rPr>
              <a:t>David:</a:t>
            </a:r>
            <a:endParaRPr lang="en-GH" sz="5400" b="1" dirty="0">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A153BF14-B51F-5E73-6812-F131F873E64C}"/>
              </a:ext>
            </a:extLst>
          </p:cNvPr>
          <p:cNvSpPr txBox="1"/>
          <p:nvPr/>
        </p:nvSpPr>
        <p:spPr>
          <a:xfrm>
            <a:off x="735158" y="1200740"/>
            <a:ext cx="5933999" cy="1200329"/>
          </a:xfrm>
          <a:prstGeom prst="rect">
            <a:avLst/>
          </a:prstGeom>
          <a:noFill/>
        </p:spPr>
        <p:txBody>
          <a:bodyPr wrap="square">
            <a:spAutoFit/>
          </a:bodyPr>
          <a:lstStyle/>
          <a:p>
            <a:r>
              <a:rPr lang="en-US" sz="3600" dirty="0">
                <a:solidFill>
                  <a:srgbClr val="000000"/>
                </a:solidFill>
                <a:effectLst/>
                <a:latin typeface="Century Gothic" panose="020B0502020202020204" pitchFamily="34" charset="0"/>
                <a:ea typeface="Times New Roman" panose="02020603050405020304" pitchFamily="18" charset="0"/>
              </a:rPr>
              <a:t>An Ordinary Young Man with an Eternal Calling</a:t>
            </a:r>
            <a:endParaRPr lang="en-GH" sz="3600" dirty="0">
              <a:latin typeface="Century Gothic" panose="020B0502020202020204" pitchFamily="34" charset="0"/>
            </a:endParaRPr>
          </a:p>
        </p:txBody>
      </p:sp>
    </p:spTree>
    <p:extLst>
      <p:ext uri="{BB962C8B-B14F-4D97-AF65-F5344CB8AC3E}">
        <p14:creationId xmlns:p14="http://schemas.microsoft.com/office/powerpoint/2010/main" val="262074951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CCE486-5EE5-36C7-FE7A-2E2D092B8CE7}"/>
              </a:ext>
            </a:extLst>
          </p:cNvPr>
          <p:cNvSpPr txBox="1"/>
          <p:nvPr/>
        </p:nvSpPr>
        <p:spPr>
          <a:xfrm>
            <a:off x="5145448" y="1556390"/>
            <a:ext cx="4834370" cy="2862322"/>
          </a:xfrm>
          <a:prstGeom prst="rect">
            <a:avLst/>
          </a:prstGeom>
          <a:noFill/>
        </p:spPr>
        <p:txBody>
          <a:bodyPr wrap="square">
            <a:spAutoFit/>
          </a:bodyPr>
          <a:lstStyle/>
          <a:p>
            <a:r>
              <a:rPr lang="en-US" sz="3000" dirty="0">
                <a:solidFill>
                  <a:srgbClr val="000000"/>
                </a:solidFill>
                <a:effectLst/>
                <a:latin typeface="Century Gothic" panose="020B0502020202020204" pitchFamily="34" charset="0"/>
                <a:ea typeface="Times New Roman" panose="02020603050405020304" pitchFamily="18" charset="0"/>
              </a:rPr>
              <a:t>“Do not consider his appearance or his height… People look at the outward appearance, but the Lord looks at the heart.”</a:t>
            </a:r>
            <a:endParaRPr lang="en-GH" sz="3000" dirty="0">
              <a:effectLst/>
              <a:latin typeface="Century Gothic" panose="020B0502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ABE81014-1458-8C49-DA95-3CC1D7DAB0AA}"/>
              </a:ext>
            </a:extLst>
          </p:cNvPr>
          <p:cNvSpPr txBox="1"/>
          <p:nvPr/>
        </p:nvSpPr>
        <p:spPr>
          <a:xfrm>
            <a:off x="4953866" y="4418712"/>
            <a:ext cx="4408343" cy="523220"/>
          </a:xfrm>
          <a:prstGeom prst="rect">
            <a:avLst/>
          </a:prstGeom>
          <a:noFill/>
        </p:spPr>
        <p:txBody>
          <a:bodyPr wrap="square">
            <a:spAutoFit/>
          </a:bodyPr>
          <a:lstStyle/>
          <a:p>
            <a:r>
              <a:rPr lang="en-US" sz="2800" b="1" dirty="0">
                <a:solidFill>
                  <a:srgbClr val="000000"/>
                </a:solidFill>
                <a:effectLst/>
                <a:latin typeface="Century Gothic" panose="020B0502020202020204" pitchFamily="34" charset="0"/>
                <a:ea typeface="Times New Roman" panose="02020603050405020304" pitchFamily="18" charset="0"/>
              </a:rPr>
              <a:t>— 1 Samuel 16:7, NIV</a:t>
            </a:r>
            <a:endParaRPr lang="en-GH" sz="2800" b="1" dirty="0"/>
          </a:p>
        </p:txBody>
      </p:sp>
      <p:pic>
        <p:nvPicPr>
          <p:cNvPr id="9" name="Picture 8" descr="A child standing in a field with a group of people&#10;&#10;AI-generated content may be incorrect.">
            <a:extLst>
              <a:ext uri="{FF2B5EF4-FFF2-40B4-BE49-F238E27FC236}">
                <a16:creationId xmlns:a16="http://schemas.microsoft.com/office/drawing/2014/main" id="{816A184E-8759-4176-FE2C-1C2D9A25A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98" y="368877"/>
            <a:ext cx="6120245" cy="6120245"/>
          </a:xfrm>
          <a:prstGeom prst="rect">
            <a:avLst/>
          </a:prstGeom>
          <a:effectLst>
            <a:softEdge rad="1257300"/>
          </a:effectLst>
        </p:spPr>
      </p:pic>
    </p:spTree>
    <p:extLst>
      <p:ext uri="{BB962C8B-B14F-4D97-AF65-F5344CB8AC3E}">
        <p14:creationId xmlns:p14="http://schemas.microsoft.com/office/powerpoint/2010/main" val="335350850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1976</TotalTime>
  <Words>1435</Words>
  <Application>Microsoft Office PowerPoint</Application>
  <PresentationFormat>Widescreen</PresentationFormat>
  <Paragraphs>90</Paragraphs>
  <Slides>31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Aptos Display</vt:lpstr>
      <vt:lpstr>Arial</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Sintim-Aboagye</dc:creator>
  <cp:lastModifiedBy>Eric Sintim-Aboagye</cp:lastModifiedBy>
  <cp:revision>3</cp:revision>
  <dcterms:created xsi:type="dcterms:W3CDTF">2025-08-31T16:11:20Z</dcterms:created>
  <dcterms:modified xsi:type="dcterms:W3CDTF">2025-09-02T20:13:01Z</dcterms:modified>
</cp:coreProperties>
</file>